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319" r:id="rId2"/>
    <p:sldId id="280" r:id="rId3"/>
    <p:sldId id="321" r:id="rId4"/>
    <p:sldId id="320" r:id="rId5"/>
    <p:sldId id="258" r:id="rId6"/>
    <p:sldId id="259" r:id="rId7"/>
    <p:sldId id="262" r:id="rId8"/>
    <p:sldId id="282" r:id="rId9"/>
    <p:sldId id="26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294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18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CC"/>
    <a:srgbClr val="FF66CC"/>
    <a:srgbClr val="FFCC00"/>
    <a:srgbClr val="6600FF"/>
    <a:srgbClr val="009999"/>
    <a:srgbClr val="FFFFCC"/>
    <a:srgbClr val="669900"/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7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9B20-4984-45CA-8343-90DD8B3494C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25A9-A227-47C1-859C-836063F2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4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4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2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D9C0-4AAA-48A1-AF43-F19B5069BFFD}" type="datetime1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94368" y="6020791"/>
            <a:ext cx="2497632" cy="981588"/>
          </a:xfrm>
        </p:spPr>
        <p:txBody>
          <a:bodyPr/>
          <a:lstStyle>
            <a:lvl1pPr>
              <a:defRPr sz="5000">
                <a:solidFill>
                  <a:schemeClr val="bg1">
                    <a:alpha val="20000"/>
                  </a:schemeClr>
                </a:solidFill>
              </a:defRPr>
            </a:lvl1pPr>
          </a:lstStyle>
          <a:p>
            <a:fld id="{7D7BF0BE-0505-4453-9C3C-63C4CB507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F82-9553-4FCC-BA4B-CA824E369450}" type="datetime1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D77D-6EE3-483D-88C7-A41D647B7555}" type="datetime1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B34E-48FF-4E01-91AB-4E579DFB83F8}" type="datetime1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E224-81A2-4A89-89AB-1D9791686329}" type="datetime1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FEE-9F99-4558-8549-3C139220BA6F}" type="datetime1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245B-E0B5-4909-BF80-E5B0D1A55365}" type="datetime1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5698-149F-43C4-9C25-EEB98046A4F7}" type="datetime1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F3EE-34AF-4B2D-854D-9858EB7FE208}" type="datetime1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B88F-794D-4BE1-8156-C94C1CC55ECD}" type="datetime1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43D4-73E6-4E23-9314-EA18CFEB8E86}" type="datetime1">
              <a:rPr lang="en-US" smtClean="0"/>
              <a:t>9/13/2024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282D94D-08BA-4D26-8F5C-759BE339BC86}" type="datetime1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.png"/><Relationship Id="rId9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png"/><Relationship Id="rId11" Type="http://schemas.openxmlformats.org/officeDocument/2006/relationships/image" Target="../media/image31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.png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5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9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scistatistics.com/tests/multipleregression/default.aspx" TargetMode="External"/><Relationship Id="rId2" Type="http://schemas.openxmlformats.org/officeDocument/2006/relationships/hyperlink" Target="https://stats.blue/Stats_Suite/multiple_linear_regression_calculator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348" y="2449243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設定物業的標價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795B-7971-4034-BBB0-D1E7D648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B1B64E2F-2E22-4FE0-91A3-60F8E4A00CB7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回顧先備知識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2097503"/>
          </a:xfrm>
        </p:spPr>
        <p:txBody>
          <a:bodyPr>
            <a:normAutofit/>
          </a:bodyPr>
          <a:lstStyle/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(b)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考慮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中的方程，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完成下表並繪畫其圖像。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31908"/>
              </p:ext>
            </p:extLst>
          </p:nvPr>
        </p:nvGraphicFramePr>
        <p:xfrm>
          <a:off x="4858335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787058" imgH="203112" progId="Equation.DSMT4">
                  <p:embed/>
                </p:oleObj>
              </mc:Choice>
              <mc:Fallback>
                <p:oleObj r:id="rId4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335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/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pic>
        <p:nvPicPr>
          <p:cNvPr id="115" name="Picture 114">
            <a:extLst>
              <a:ext uri="{FF2B5EF4-FFF2-40B4-BE49-F238E27FC236}">
                <a16:creationId xmlns:a16="http://schemas.microsoft.com/office/drawing/2014/main" id="{5316AB78-FE60-40C2-9805-A81E47FB4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100" y="2760001"/>
            <a:ext cx="4366153" cy="396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1FE5-A439-4D3D-BED6-7A1C8688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7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235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20" y="2134885"/>
            <a:ext cx="4824583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1B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494" y="4780546"/>
            <a:ext cx="6256421" cy="8957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75" name="Google Shape;1523;p59">
            <a:extLst>
              <a:ext uri="{FF2B5EF4-FFF2-40B4-BE49-F238E27FC236}">
                <a16:creationId xmlns:a16="http://schemas.microsoft.com/office/drawing/2014/main" id="{660EF838-3350-45DE-8238-61AF029B6E50}"/>
              </a:ext>
            </a:extLst>
          </p:cNvPr>
          <p:cNvGrpSpPr/>
          <p:nvPr/>
        </p:nvGrpSpPr>
        <p:grpSpPr>
          <a:xfrm>
            <a:off x="8567486" y="3842399"/>
            <a:ext cx="2302594" cy="2499884"/>
            <a:chOff x="2638043" y="3238182"/>
            <a:chExt cx="372992" cy="327081"/>
          </a:xfrm>
        </p:grpSpPr>
        <p:sp>
          <p:nvSpPr>
            <p:cNvPr id="76" name="Google Shape;1524;p59">
              <a:extLst>
                <a:ext uri="{FF2B5EF4-FFF2-40B4-BE49-F238E27FC236}">
                  <a16:creationId xmlns:a16="http://schemas.microsoft.com/office/drawing/2014/main" id="{9759ED26-5F68-486B-B00E-94BD698FBB82}"/>
                </a:ext>
              </a:extLst>
            </p:cNvPr>
            <p:cNvSpPr/>
            <p:nvPr/>
          </p:nvSpPr>
          <p:spPr>
            <a:xfrm>
              <a:off x="2638043" y="3238182"/>
              <a:ext cx="372992" cy="327081"/>
            </a:xfrm>
            <a:custGeom>
              <a:avLst/>
              <a:gdLst/>
              <a:ahLst/>
              <a:cxnLst/>
              <a:rect l="l" t="t" r="r" b="b"/>
              <a:pathLst>
                <a:path w="10456" h="9169" extrusionOk="0">
                  <a:moveTo>
                    <a:pt x="310" y="0"/>
                  </a:moveTo>
                  <a:cubicBezTo>
                    <a:pt x="144" y="0"/>
                    <a:pt x="1" y="119"/>
                    <a:pt x="1" y="310"/>
                  </a:cubicBezTo>
                  <a:lnTo>
                    <a:pt x="1" y="8859"/>
                  </a:lnTo>
                  <a:cubicBezTo>
                    <a:pt x="1" y="9050"/>
                    <a:pt x="144" y="9169"/>
                    <a:pt x="310" y="9169"/>
                  </a:cubicBezTo>
                  <a:lnTo>
                    <a:pt x="10146" y="9169"/>
                  </a:lnTo>
                  <a:cubicBezTo>
                    <a:pt x="10312" y="9169"/>
                    <a:pt x="10455" y="9050"/>
                    <a:pt x="10455" y="8859"/>
                  </a:cubicBezTo>
                  <a:cubicBezTo>
                    <a:pt x="10455" y="8693"/>
                    <a:pt x="10312" y="8574"/>
                    <a:pt x="10146" y="8574"/>
                  </a:cubicBezTo>
                  <a:lnTo>
                    <a:pt x="620" y="8574"/>
                  </a:lnTo>
                  <a:lnTo>
                    <a:pt x="620" y="310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25;p59">
              <a:extLst>
                <a:ext uri="{FF2B5EF4-FFF2-40B4-BE49-F238E27FC236}">
                  <a16:creationId xmlns:a16="http://schemas.microsoft.com/office/drawing/2014/main" id="{781A7C0C-0F10-445A-B287-424C6FFA53B4}"/>
                </a:ext>
              </a:extLst>
            </p:cNvPr>
            <p:cNvSpPr/>
            <p:nvPr/>
          </p:nvSpPr>
          <p:spPr>
            <a:xfrm>
              <a:off x="2769709" y="3368992"/>
              <a:ext cx="65459" cy="43378"/>
            </a:xfrm>
            <a:custGeom>
              <a:avLst/>
              <a:gdLst/>
              <a:ahLst/>
              <a:cxnLst/>
              <a:rect l="l" t="t" r="r" b="b"/>
              <a:pathLst>
                <a:path w="1835" h="1216" extrusionOk="0">
                  <a:moveTo>
                    <a:pt x="311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1215"/>
                  </a:lnTo>
                  <a:lnTo>
                    <a:pt x="1835" y="1215"/>
                  </a:lnTo>
                  <a:lnTo>
                    <a:pt x="1835" y="310"/>
                  </a:lnTo>
                  <a:cubicBezTo>
                    <a:pt x="1835" y="144"/>
                    <a:pt x="1692" y="1"/>
                    <a:pt x="1525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26;p59">
              <a:extLst>
                <a:ext uri="{FF2B5EF4-FFF2-40B4-BE49-F238E27FC236}">
                  <a16:creationId xmlns:a16="http://schemas.microsoft.com/office/drawing/2014/main" id="{D70EBA08-E22F-47FB-8EC0-54DDF0FEA03B}"/>
                </a:ext>
              </a:extLst>
            </p:cNvPr>
            <p:cNvSpPr/>
            <p:nvPr/>
          </p:nvSpPr>
          <p:spPr>
            <a:xfrm>
              <a:off x="2769709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5" y="2453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27;p59">
              <a:extLst>
                <a:ext uri="{FF2B5EF4-FFF2-40B4-BE49-F238E27FC236}">
                  <a16:creationId xmlns:a16="http://schemas.microsoft.com/office/drawing/2014/main" id="{DD2704A5-4F55-4140-AE80-28400AFBC92D}"/>
                </a:ext>
              </a:extLst>
            </p:cNvPr>
            <p:cNvSpPr/>
            <p:nvPr/>
          </p:nvSpPr>
          <p:spPr>
            <a:xfrm>
              <a:off x="2857213" y="3477721"/>
              <a:ext cx="65459" cy="44234"/>
            </a:xfrm>
            <a:custGeom>
              <a:avLst/>
              <a:gdLst/>
              <a:ahLst/>
              <a:cxnLst/>
              <a:rect l="l" t="t" r="r" b="b"/>
              <a:pathLst>
                <a:path w="1835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1835" y="1239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28;p59">
              <a:extLst>
                <a:ext uri="{FF2B5EF4-FFF2-40B4-BE49-F238E27FC236}">
                  <a16:creationId xmlns:a16="http://schemas.microsoft.com/office/drawing/2014/main" id="{3C99CDE1-24FD-42CF-8043-FD41AA2485FA}"/>
                </a:ext>
              </a:extLst>
            </p:cNvPr>
            <p:cNvSpPr/>
            <p:nvPr/>
          </p:nvSpPr>
          <p:spPr>
            <a:xfrm>
              <a:off x="2857213" y="3412334"/>
              <a:ext cx="65459" cy="44198"/>
            </a:xfrm>
            <a:custGeom>
              <a:avLst/>
              <a:gdLst/>
              <a:ahLst/>
              <a:cxnLst/>
              <a:rect l="l" t="t" r="r" b="b"/>
              <a:pathLst>
                <a:path w="1835" h="1239" extrusionOk="0"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1239"/>
                  </a:lnTo>
                  <a:lnTo>
                    <a:pt x="1835" y="1239"/>
                  </a:lnTo>
                  <a:lnTo>
                    <a:pt x="1835" y="310"/>
                  </a:lnTo>
                  <a:cubicBezTo>
                    <a:pt x="1835" y="143"/>
                    <a:pt x="1692" y="0"/>
                    <a:pt x="1525" y="0"/>
                  </a:cubicBez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29;p59">
              <a:extLst>
                <a:ext uri="{FF2B5EF4-FFF2-40B4-BE49-F238E27FC236}">
                  <a16:creationId xmlns:a16="http://schemas.microsoft.com/office/drawing/2014/main" id="{9367E9A2-4C1F-476C-9204-25B2184C7491}"/>
                </a:ext>
              </a:extLst>
            </p:cNvPr>
            <p:cNvSpPr/>
            <p:nvPr/>
          </p:nvSpPr>
          <p:spPr>
            <a:xfrm>
              <a:off x="2945573" y="3346911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286" y="1"/>
                  </a:moveTo>
                  <a:cubicBezTo>
                    <a:pt x="120" y="1"/>
                    <a:pt x="1" y="143"/>
                    <a:pt x="1" y="310"/>
                  </a:cubicBezTo>
                  <a:lnTo>
                    <a:pt x="1" y="1834"/>
                  </a:lnTo>
                  <a:lnTo>
                    <a:pt x="1834" y="1834"/>
                  </a:lnTo>
                  <a:lnTo>
                    <a:pt x="1834" y="310"/>
                  </a:lnTo>
                  <a:cubicBezTo>
                    <a:pt x="1834" y="143"/>
                    <a:pt x="1691" y="1"/>
                    <a:pt x="1525" y="1"/>
                  </a:cubicBez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30;p59">
              <a:extLst>
                <a:ext uri="{FF2B5EF4-FFF2-40B4-BE49-F238E27FC236}">
                  <a16:creationId xmlns:a16="http://schemas.microsoft.com/office/drawing/2014/main" id="{D4D95236-A60B-47A1-979E-C7B58E6215BF}"/>
                </a:ext>
              </a:extLst>
            </p:cNvPr>
            <p:cNvSpPr/>
            <p:nvPr/>
          </p:nvSpPr>
          <p:spPr>
            <a:xfrm>
              <a:off x="2945573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4" y="2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31;p59">
              <a:extLst>
                <a:ext uri="{FF2B5EF4-FFF2-40B4-BE49-F238E27FC236}">
                  <a16:creationId xmlns:a16="http://schemas.microsoft.com/office/drawing/2014/main" id="{20231C2C-5244-4FC4-8EFD-2D323BA288B9}"/>
                </a:ext>
              </a:extLst>
            </p:cNvPr>
            <p:cNvSpPr/>
            <p:nvPr/>
          </p:nvSpPr>
          <p:spPr>
            <a:xfrm>
              <a:off x="2682241" y="3434415"/>
              <a:ext cx="65423" cy="43342"/>
            </a:xfrm>
            <a:custGeom>
              <a:avLst/>
              <a:gdLst/>
              <a:ahLst/>
              <a:cxnLst/>
              <a:rect l="l" t="t" r="r" b="b"/>
              <a:pathLst>
                <a:path w="1834" h="1215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1215"/>
                  </a:lnTo>
                  <a:lnTo>
                    <a:pt x="1834" y="1215"/>
                  </a:lnTo>
                  <a:lnTo>
                    <a:pt x="1834" y="310"/>
                  </a:lnTo>
                  <a:cubicBezTo>
                    <a:pt x="1834" y="143"/>
                    <a:pt x="1715" y="0"/>
                    <a:pt x="1524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32;p59">
              <a:extLst>
                <a:ext uri="{FF2B5EF4-FFF2-40B4-BE49-F238E27FC236}">
                  <a16:creationId xmlns:a16="http://schemas.microsoft.com/office/drawing/2014/main" id="{223E90B9-1B7B-4F25-AC80-6C2AE755C332}"/>
                </a:ext>
              </a:extLst>
            </p:cNvPr>
            <p:cNvSpPr/>
            <p:nvPr/>
          </p:nvSpPr>
          <p:spPr>
            <a:xfrm>
              <a:off x="2682241" y="3499838"/>
              <a:ext cx="65423" cy="22117"/>
            </a:xfrm>
            <a:custGeom>
              <a:avLst/>
              <a:gdLst/>
              <a:ahLst/>
              <a:cxnLst/>
              <a:rect l="l" t="t" r="r" b="b"/>
              <a:pathLst>
                <a:path w="183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834" y="619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33;p59">
              <a:extLst>
                <a:ext uri="{FF2B5EF4-FFF2-40B4-BE49-F238E27FC236}">
                  <a16:creationId xmlns:a16="http://schemas.microsoft.com/office/drawing/2014/main" id="{D1C61704-C33C-4536-A29D-07867033F4E9}"/>
                </a:ext>
              </a:extLst>
            </p:cNvPr>
            <p:cNvSpPr/>
            <p:nvPr/>
          </p:nvSpPr>
          <p:spPr>
            <a:xfrm>
              <a:off x="2702610" y="3259906"/>
              <a:ext cx="287164" cy="109051"/>
            </a:xfrm>
            <a:custGeom>
              <a:avLst/>
              <a:gdLst/>
              <a:ahLst/>
              <a:cxnLst/>
              <a:rect l="l" t="t" r="r" b="b"/>
              <a:pathLst>
                <a:path w="8050" h="3057" extrusionOk="0">
                  <a:moveTo>
                    <a:pt x="7694" y="1"/>
                  </a:moveTo>
                  <a:cubicBezTo>
                    <a:pt x="7633" y="1"/>
                    <a:pt x="7574" y="20"/>
                    <a:pt x="7526" y="58"/>
                  </a:cubicBezTo>
                  <a:lnTo>
                    <a:pt x="5216" y="1773"/>
                  </a:lnTo>
                  <a:lnTo>
                    <a:pt x="2930" y="630"/>
                  </a:lnTo>
                  <a:cubicBezTo>
                    <a:pt x="2896" y="613"/>
                    <a:pt x="2859" y="605"/>
                    <a:pt x="2822" y="605"/>
                  </a:cubicBezTo>
                  <a:cubicBezTo>
                    <a:pt x="2753" y="605"/>
                    <a:pt x="2682" y="631"/>
                    <a:pt x="2620" y="677"/>
                  </a:cubicBezTo>
                  <a:lnTo>
                    <a:pt x="167" y="2511"/>
                  </a:lnTo>
                  <a:cubicBezTo>
                    <a:pt x="24" y="2606"/>
                    <a:pt x="1" y="2797"/>
                    <a:pt x="96" y="2940"/>
                  </a:cubicBezTo>
                  <a:cubicBezTo>
                    <a:pt x="167" y="3011"/>
                    <a:pt x="263" y="3056"/>
                    <a:pt x="355" y="3056"/>
                  </a:cubicBezTo>
                  <a:cubicBezTo>
                    <a:pt x="417" y="3056"/>
                    <a:pt x="476" y="3035"/>
                    <a:pt x="525" y="2987"/>
                  </a:cubicBezTo>
                  <a:lnTo>
                    <a:pt x="2835" y="1273"/>
                  </a:lnTo>
                  <a:lnTo>
                    <a:pt x="5121" y="2416"/>
                  </a:lnTo>
                  <a:cubicBezTo>
                    <a:pt x="5164" y="2437"/>
                    <a:pt x="5211" y="2449"/>
                    <a:pt x="5259" y="2449"/>
                  </a:cubicBezTo>
                  <a:cubicBezTo>
                    <a:pt x="5318" y="2449"/>
                    <a:pt x="5378" y="2431"/>
                    <a:pt x="5430" y="2392"/>
                  </a:cubicBezTo>
                  <a:lnTo>
                    <a:pt x="7883" y="558"/>
                  </a:lnTo>
                  <a:cubicBezTo>
                    <a:pt x="8026" y="439"/>
                    <a:pt x="8050" y="249"/>
                    <a:pt x="7955" y="130"/>
                  </a:cubicBezTo>
                  <a:cubicBezTo>
                    <a:pt x="7883" y="44"/>
                    <a:pt x="7786" y="1"/>
                    <a:pt x="7694" y="1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9FA73-3845-4237-944F-8B99C9E7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1(a)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中，我們可以運用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來計算印刷 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本小冊子的成本 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1(b)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中，我們繪製了這方程的圖像。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該圖像是一條直線。</a:t>
            </a:r>
            <a:endParaRPr lang="en-GB" i="1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可視為一個模型，描述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印刷小冊子數量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與 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所需成本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之間的關係。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F1E1959-42A0-46C5-8ECC-96EE3A43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04192"/>
              </p:ext>
            </p:extLst>
          </p:nvPr>
        </p:nvGraphicFramePr>
        <p:xfrm>
          <a:off x="6668371" y="1336638"/>
          <a:ext cx="2234975" cy="57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371" y="1336638"/>
                        <a:ext cx="2234975" cy="572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05C65E-6F35-47CE-A044-FCE6740AB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59118"/>
              </p:ext>
            </p:extLst>
          </p:nvPr>
        </p:nvGraphicFramePr>
        <p:xfrm>
          <a:off x="1491916" y="4792831"/>
          <a:ext cx="2381106" cy="60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5" imgW="787058" imgH="203112" progId="Equation.DSMT4">
                  <p:embed/>
                </p:oleObj>
              </mc:Choice>
              <mc:Fallback>
                <p:oleObj r:id="rId5" imgW="787058" imgH="20311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F1E1959-42A0-46C5-8ECC-96EE3A4376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16" y="4792831"/>
                        <a:ext cx="2381106" cy="609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FF9E-3E72-419A-9BDD-3FD6BEC3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4934364"/>
          </a:xfrm>
        </p:spPr>
        <p:txBody>
          <a:bodyPr>
            <a:normAutofit lnSpcReduction="10000"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但在某些情況下，我們一開始並沒有這個模型。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例如，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機器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所需的時間 </a:t>
            </a: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以分鐘為單位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記錄在下表中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我們可運用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繪製圖像和制定模型。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2E251-DD4C-452D-B180-DA6D5792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76548"/>
              </p:ext>
            </p:extLst>
          </p:nvPr>
        </p:nvGraphicFramePr>
        <p:xfrm>
          <a:off x="1588569" y="3429000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小冊子數量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所需時間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ED2A-1ADD-44CA-BA12-F9283D85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1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-2332548" y="-399229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42" y="2532072"/>
            <a:ext cx="2550695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6" name="Google Shape;1015;p52">
            <a:extLst>
              <a:ext uri="{FF2B5EF4-FFF2-40B4-BE49-F238E27FC236}">
                <a16:creationId xmlns:a16="http://schemas.microsoft.com/office/drawing/2014/main" id="{BD0FC8D9-6A3A-4EDD-8F70-2442D6B27E5B}"/>
              </a:ext>
            </a:extLst>
          </p:cNvPr>
          <p:cNvGrpSpPr/>
          <p:nvPr/>
        </p:nvGrpSpPr>
        <p:grpSpPr>
          <a:xfrm>
            <a:off x="7557327" y="5642070"/>
            <a:ext cx="4449029" cy="1231195"/>
            <a:chOff x="929285" y="5051507"/>
            <a:chExt cx="7315206" cy="1231195"/>
          </a:xfrm>
        </p:grpSpPr>
        <p:sp>
          <p:nvSpPr>
            <p:cNvPr id="17" name="Google Shape;1016;p52">
              <a:extLst>
                <a:ext uri="{FF2B5EF4-FFF2-40B4-BE49-F238E27FC236}">
                  <a16:creationId xmlns:a16="http://schemas.microsoft.com/office/drawing/2014/main" id="{00391189-6A1E-427D-8F43-91F5226138B4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7;p52">
              <a:extLst>
                <a:ext uri="{FF2B5EF4-FFF2-40B4-BE49-F238E27FC236}">
                  <a16:creationId xmlns:a16="http://schemas.microsoft.com/office/drawing/2014/main" id="{CCF99FD1-16D6-42FF-BD12-0864DFD3719A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8;p52">
              <a:extLst>
                <a:ext uri="{FF2B5EF4-FFF2-40B4-BE49-F238E27FC236}">
                  <a16:creationId xmlns:a16="http://schemas.microsoft.com/office/drawing/2014/main" id="{733EA3A2-C333-45CD-B7D4-E4D3BBE45EF6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9;p52">
              <a:extLst>
                <a:ext uri="{FF2B5EF4-FFF2-40B4-BE49-F238E27FC236}">
                  <a16:creationId xmlns:a16="http://schemas.microsoft.com/office/drawing/2014/main" id="{092AEF8C-154B-479B-AA72-7F91539A0C54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0;p52">
              <a:extLst>
                <a:ext uri="{FF2B5EF4-FFF2-40B4-BE49-F238E27FC236}">
                  <a16:creationId xmlns:a16="http://schemas.microsoft.com/office/drawing/2014/main" id="{46D450A9-7272-482D-97B4-2C9A2C4252F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1;p52">
              <a:extLst>
                <a:ext uri="{FF2B5EF4-FFF2-40B4-BE49-F238E27FC236}">
                  <a16:creationId xmlns:a16="http://schemas.microsoft.com/office/drawing/2014/main" id="{E753CFF3-C128-4E38-A07D-2FC3D08D78BE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018;p52">
            <a:extLst>
              <a:ext uri="{FF2B5EF4-FFF2-40B4-BE49-F238E27FC236}">
                <a16:creationId xmlns:a16="http://schemas.microsoft.com/office/drawing/2014/main" id="{578017D2-9B5A-410A-991C-8D88C9DDD92B}"/>
              </a:ext>
            </a:extLst>
          </p:cNvPr>
          <p:cNvSpPr/>
          <p:nvPr/>
        </p:nvSpPr>
        <p:spPr>
          <a:xfrm>
            <a:off x="8673381" y="6421578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5325;p108">
            <a:extLst>
              <a:ext uri="{FF2B5EF4-FFF2-40B4-BE49-F238E27FC236}">
                <a16:creationId xmlns:a16="http://schemas.microsoft.com/office/drawing/2014/main" id="{8892FF8F-8304-4095-B5B1-8D192EBEF8E9}"/>
              </a:ext>
            </a:extLst>
          </p:cNvPr>
          <p:cNvGrpSpPr/>
          <p:nvPr/>
        </p:nvGrpSpPr>
        <p:grpSpPr>
          <a:xfrm>
            <a:off x="8491837" y="3435266"/>
            <a:ext cx="3067975" cy="2217808"/>
            <a:chOff x="811828" y="1940353"/>
            <a:chExt cx="3067975" cy="2217808"/>
          </a:xfrm>
        </p:grpSpPr>
        <p:grpSp>
          <p:nvGrpSpPr>
            <p:cNvPr id="29" name="Google Shape;5326;p108">
              <a:extLst>
                <a:ext uri="{FF2B5EF4-FFF2-40B4-BE49-F238E27FC236}">
                  <a16:creationId xmlns:a16="http://schemas.microsoft.com/office/drawing/2014/main" id="{C0DB2AF1-3355-47FF-85ED-5F2D05D5A3BA}"/>
                </a:ext>
              </a:extLst>
            </p:cNvPr>
            <p:cNvGrpSpPr/>
            <p:nvPr/>
          </p:nvGrpSpPr>
          <p:grpSpPr>
            <a:xfrm>
              <a:off x="3858752" y="2711684"/>
              <a:ext cx="21051" cy="190794"/>
              <a:chOff x="6601682" y="2058532"/>
              <a:chExt cx="28474" cy="258109"/>
            </a:xfrm>
          </p:grpSpPr>
          <p:sp>
            <p:nvSpPr>
              <p:cNvPr id="45" name="Google Shape;5328;p108">
                <a:extLst>
                  <a:ext uri="{FF2B5EF4-FFF2-40B4-BE49-F238E27FC236}">
                    <a16:creationId xmlns:a16="http://schemas.microsoft.com/office/drawing/2014/main" id="{46F4DA15-763C-40C0-B26B-24C8AF8709F2}"/>
                  </a:ext>
                </a:extLst>
              </p:cNvPr>
              <p:cNvSpPr/>
              <p:nvPr/>
            </p:nvSpPr>
            <p:spPr>
              <a:xfrm>
                <a:off x="6601682" y="2058532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4"/>
                      <a:pt x="0" y="4"/>
                    </a:cubicBezTo>
                    <a:lnTo>
                      <a:pt x="0" y="4860"/>
                    </a:lnTo>
                    <a:cubicBezTo>
                      <a:pt x="4" y="4860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329;p108">
                <a:extLst>
                  <a:ext uri="{FF2B5EF4-FFF2-40B4-BE49-F238E27FC236}">
                    <a16:creationId xmlns:a16="http://schemas.microsoft.com/office/drawing/2014/main" id="{A727B4D6-1237-4D4C-99DA-B32630710950}"/>
                  </a:ext>
                </a:extLst>
              </p:cNvPr>
              <p:cNvSpPr/>
              <p:nvPr/>
            </p:nvSpPr>
            <p:spPr>
              <a:xfrm>
                <a:off x="6601682" y="2225264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2"/>
                      <a:pt x="0" y="2"/>
                    </a:cubicBezTo>
                    <a:lnTo>
                      <a:pt x="0" y="4861"/>
                    </a:lnTo>
                    <a:cubicBezTo>
                      <a:pt x="4" y="4861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333;p108">
              <a:extLst>
                <a:ext uri="{FF2B5EF4-FFF2-40B4-BE49-F238E27FC236}">
                  <a16:creationId xmlns:a16="http://schemas.microsoft.com/office/drawing/2014/main" id="{23DFE482-BAB7-4B3B-8C01-55724AC9AE96}"/>
                </a:ext>
              </a:extLst>
            </p:cNvPr>
            <p:cNvGrpSpPr/>
            <p:nvPr/>
          </p:nvGrpSpPr>
          <p:grpSpPr>
            <a:xfrm>
              <a:off x="811828" y="1940353"/>
              <a:ext cx="2649555" cy="2217808"/>
              <a:chOff x="811828" y="1797478"/>
              <a:chExt cx="2649555" cy="2217808"/>
            </a:xfrm>
          </p:grpSpPr>
          <p:sp>
            <p:nvSpPr>
              <p:cNvPr id="40" name="Google Shape;5334;p108">
                <a:extLst>
                  <a:ext uri="{FF2B5EF4-FFF2-40B4-BE49-F238E27FC236}">
                    <a16:creationId xmlns:a16="http://schemas.microsoft.com/office/drawing/2014/main" id="{3CFD2046-B1B3-46D7-B6F6-3ACDF6D8BE80}"/>
                  </a:ext>
                </a:extLst>
              </p:cNvPr>
              <p:cNvSpPr/>
              <p:nvPr/>
            </p:nvSpPr>
            <p:spPr>
              <a:xfrm>
                <a:off x="1861978" y="3415616"/>
                <a:ext cx="549255" cy="59967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20423" extrusionOk="0">
                    <a:moveTo>
                      <a:pt x="1849" y="1"/>
                    </a:moveTo>
                    <a:cubicBezTo>
                      <a:pt x="824" y="1"/>
                      <a:pt x="0" y="827"/>
                      <a:pt x="0" y="1850"/>
                    </a:cubicBezTo>
                    <a:lnTo>
                      <a:pt x="0" y="18574"/>
                    </a:lnTo>
                    <a:cubicBezTo>
                      <a:pt x="0" y="19599"/>
                      <a:pt x="824" y="20423"/>
                      <a:pt x="1849" y="20423"/>
                    </a:cubicBezTo>
                    <a:lnTo>
                      <a:pt x="16857" y="20423"/>
                    </a:lnTo>
                    <a:cubicBezTo>
                      <a:pt x="17882" y="20423"/>
                      <a:pt x="18706" y="19599"/>
                      <a:pt x="18706" y="18574"/>
                    </a:cubicBezTo>
                    <a:lnTo>
                      <a:pt x="18706" y="1850"/>
                    </a:lnTo>
                    <a:cubicBezTo>
                      <a:pt x="18706" y="827"/>
                      <a:pt x="17882" y="1"/>
                      <a:pt x="168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35;p108">
                <a:extLst>
                  <a:ext uri="{FF2B5EF4-FFF2-40B4-BE49-F238E27FC236}">
                    <a16:creationId xmlns:a16="http://schemas.microsoft.com/office/drawing/2014/main" id="{78F9BDC2-E8C2-42B6-9B22-1090C4AFD449}"/>
                  </a:ext>
                </a:extLst>
              </p:cNvPr>
              <p:cNvSpPr/>
              <p:nvPr/>
            </p:nvSpPr>
            <p:spPr>
              <a:xfrm>
                <a:off x="811828" y="1797478"/>
                <a:ext cx="2649555" cy="1857619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63265" extrusionOk="0">
                    <a:moveTo>
                      <a:pt x="86539" y="0"/>
                    </a:moveTo>
                    <a:lnTo>
                      <a:pt x="3697" y="0"/>
                    </a:lnTo>
                    <a:cubicBezTo>
                      <a:pt x="1656" y="2"/>
                      <a:pt x="1" y="1656"/>
                      <a:pt x="1" y="3698"/>
                    </a:cubicBezTo>
                    <a:lnTo>
                      <a:pt x="1" y="59569"/>
                    </a:lnTo>
                    <a:cubicBezTo>
                      <a:pt x="1" y="61610"/>
                      <a:pt x="1656" y="63265"/>
                      <a:pt x="3697" y="63265"/>
                    </a:cubicBezTo>
                    <a:lnTo>
                      <a:pt x="86539" y="63265"/>
                    </a:lnTo>
                    <a:cubicBezTo>
                      <a:pt x="88580" y="63265"/>
                      <a:pt x="90235" y="61610"/>
                      <a:pt x="90235" y="59569"/>
                    </a:cubicBezTo>
                    <a:lnTo>
                      <a:pt x="90235" y="3698"/>
                    </a:lnTo>
                    <a:cubicBezTo>
                      <a:pt x="90235" y="1656"/>
                      <a:pt x="88580" y="2"/>
                      <a:pt x="86539" y="0"/>
                    </a:cubicBezTo>
                    <a:close/>
                    <a:moveTo>
                      <a:pt x="85787" y="44586"/>
                    </a:moveTo>
                    <a:cubicBezTo>
                      <a:pt x="85787" y="46211"/>
                      <a:pt x="84393" y="47532"/>
                      <a:pt x="82668" y="47532"/>
                    </a:cubicBezTo>
                    <a:lnTo>
                      <a:pt x="7570" y="47532"/>
                    </a:lnTo>
                    <a:cubicBezTo>
                      <a:pt x="5845" y="47532"/>
                      <a:pt x="4449" y="46211"/>
                      <a:pt x="4449" y="44586"/>
                    </a:cubicBezTo>
                    <a:lnTo>
                      <a:pt x="4449" y="7220"/>
                    </a:lnTo>
                    <a:cubicBezTo>
                      <a:pt x="4449" y="5594"/>
                      <a:pt x="5845" y="4275"/>
                      <a:pt x="7570" y="4275"/>
                    </a:cubicBezTo>
                    <a:lnTo>
                      <a:pt x="82297" y="4275"/>
                    </a:lnTo>
                    <a:cubicBezTo>
                      <a:pt x="84024" y="4275"/>
                      <a:pt x="85787" y="5594"/>
                      <a:pt x="85787" y="7220"/>
                    </a:cubicBezTo>
                    <a:close/>
                  </a:path>
                </a:pathLst>
              </a:cu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36;p108">
                <a:extLst>
                  <a:ext uri="{FF2B5EF4-FFF2-40B4-BE49-F238E27FC236}">
                    <a16:creationId xmlns:a16="http://schemas.microsoft.com/office/drawing/2014/main" id="{EF90B26E-5E4D-4045-8A28-813AF927C3C4}"/>
                  </a:ext>
                </a:extLst>
              </p:cNvPr>
              <p:cNvSpPr/>
              <p:nvPr/>
            </p:nvSpPr>
            <p:spPr>
              <a:xfrm>
                <a:off x="811828" y="3306476"/>
                <a:ext cx="2649555" cy="348621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11873" extrusionOk="0">
                    <a:moveTo>
                      <a:pt x="90235" y="0"/>
                    </a:moveTo>
                    <a:lnTo>
                      <a:pt x="90235" y="8177"/>
                    </a:lnTo>
                    <a:cubicBezTo>
                      <a:pt x="90235" y="10218"/>
                      <a:pt x="88580" y="11873"/>
                      <a:pt x="86539" y="11873"/>
                    </a:cubicBezTo>
                    <a:lnTo>
                      <a:pt x="3697" y="11873"/>
                    </a:lnTo>
                    <a:cubicBezTo>
                      <a:pt x="1656" y="11873"/>
                      <a:pt x="1" y="10218"/>
                      <a:pt x="1" y="8177"/>
                    </a:cubicBezTo>
                    <a:lnTo>
                      <a:pt x="1" y="0"/>
                    </a:lnTo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337;p108">
                <a:extLst>
                  <a:ext uri="{FF2B5EF4-FFF2-40B4-BE49-F238E27FC236}">
                    <a16:creationId xmlns:a16="http://schemas.microsoft.com/office/drawing/2014/main" id="{60C237B0-255C-4303-BC98-17FC11F7074A}"/>
                  </a:ext>
                </a:extLst>
              </p:cNvPr>
              <p:cNvSpPr/>
              <p:nvPr/>
            </p:nvSpPr>
            <p:spPr>
              <a:xfrm>
                <a:off x="2029785" y="3391128"/>
                <a:ext cx="210059" cy="16281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545" extrusionOk="0">
                    <a:moveTo>
                      <a:pt x="3576" y="0"/>
                    </a:moveTo>
                    <a:cubicBezTo>
                      <a:pt x="0" y="0"/>
                      <a:pt x="0" y="5545"/>
                      <a:pt x="3576" y="5545"/>
                    </a:cubicBezTo>
                    <a:cubicBezTo>
                      <a:pt x="7154" y="5545"/>
                      <a:pt x="7154" y="0"/>
                      <a:pt x="3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0CD61-C4A8-40C1-ADDA-799B76AB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4" name="圖片 786747648">
            <a:extLst>
              <a:ext uri="{FF2B5EF4-FFF2-40B4-BE49-F238E27FC236}">
                <a16:creationId xmlns:a16="http://schemas.microsoft.com/office/drawing/2014/main" id="{5CC75C14-45E6-4FF6-8D74-62F2DCC4DC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80" y="3593432"/>
            <a:ext cx="2295609" cy="119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47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輸入數據至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，如下圖所示。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繪製圖像。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選取標題和數據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點擊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插入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→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散佈圖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7D074-063B-4A9F-B5E3-956814CC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Canvas 2127243908">
            <a:extLst>
              <a:ext uri="{FF2B5EF4-FFF2-40B4-BE49-F238E27FC236}">
                <a16:creationId xmlns:a16="http://schemas.microsoft.com/office/drawing/2014/main" id="{61190E02-9225-4C7E-83BC-84A21EB513A6}"/>
              </a:ext>
            </a:extLst>
          </p:cNvPr>
          <p:cNvGrpSpPr/>
          <p:nvPr/>
        </p:nvGrpSpPr>
        <p:grpSpPr>
          <a:xfrm>
            <a:off x="4742212" y="2355976"/>
            <a:ext cx="7103115" cy="3900427"/>
            <a:chOff x="0" y="0"/>
            <a:chExt cx="5274310" cy="26403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6772D9-2988-4D25-A85D-737626FD80F4}"/>
                </a:ext>
              </a:extLst>
            </p:cNvPr>
            <p:cNvSpPr/>
            <p:nvPr/>
          </p:nvSpPr>
          <p:spPr>
            <a:xfrm>
              <a:off x="0" y="0"/>
              <a:ext cx="5274310" cy="264033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3" name="圖片 786747648">
              <a:extLst>
                <a:ext uri="{FF2B5EF4-FFF2-40B4-BE49-F238E27FC236}">
                  <a16:creationId xmlns:a16="http://schemas.microsoft.com/office/drawing/2014/main" id="{C76D99D2-51AA-4262-99AB-B2803DCE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49" y="75210"/>
              <a:ext cx="4873091" cy="2496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0A81365-6796-49C6-8C5E-6985F0AE5339}"/>
                </a:ext>
              </a:extLst>
            </p:cNvPr>
            <p:cNvSpPr/>
            <p:nvPr/>
          </p:nvSpPr>
          <p:spPr>
            <a:xfrm>
              <a:off x="670391" y="58180"/>
              <a:ext cx="520053" cy="2446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9A41DB-F315-479E-940C-574F3654F6AE}"/>
                </a:ext>
              </a:extLst>
            </p:cNvPr>
            <p:cNvSpPr/>
            <p:nvPr/>
          </p:nvSpPr>
          <p:spPr>
            <a:xfrm>
              <a:off x="3770759" y="530400"/>
              <a:ext cx="395020" cy="2962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D5D9D1-B421-4D16-A9DC-6BC548111DB3}"/>
                </a:ext>
              </a:extLst>
            </p:cNvPr>
            <p:cNvCxnSpPr/>
            <p:nvPr/>
          </p:nvCxnSpPr>
          <p:spPr>
            <a:xfrm>
              <a:off x="1249254" y="238125"/>
              <a:ext cx="2476047" cy="3904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40F717-4583-4804-8D18-DA7A63DDDE9E}"/>
                </a:ext>
              </a:extLst>
            </p:cNvPr>
            <p:cNvSpPr/>
            <p:nvPr/>
          </p:nvSpPr>
          <p:spPr>
            <a:xfrm>
              <a:off x="3785389" y="931750"/>
              <a:ext cx="474905" cy="3996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80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選擇 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圖表項目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，如下圖所示。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坐標軸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坐標軸標題：把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軸標題命名為“小冊子數量”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坐標軸標題：把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軸標題命名為“所需時間（分鐘）”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格線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趨勢線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EC89D-5BD7-4778-B7CD-D9542C5A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4" name="Canvas 4">
            <a:extLst>
              <a:ext uri="{FF2B5EF4-FFF2-40B4-BE49-F238E27FC236}">
                <a16:creationId xmlns:a16="http://schemas.microsoft.com/office/drawing/2014/main" id="{9A520536-9D94-47BF-B826-802E5813B071}"/>
              </a:ext>
            </a:extLst>
          </p:cNvPr>
          <p:cNvGrpSpPr/>
          <p:nvPr/>
        </p:nvGrpSpPr>
        <p:grpSpPr>
          <a:xfrm>
            <a:off x="5287645" y="3599536"/>
            <a:ext cx="6086208" cy="3122106"/>
            <a:chOff x="0" y="0"/>
            <a:chExt cx="5274310" cy="24212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E87259-4DBE-4BA7-83D0-C8712CE0EC73}"/>
                </a:ext>
              </a:extLst>
            </p:cNvPr>
            <p:cNvSpPr/>
            <p:nvPr/>
          </p:nvSpPr>
          <p:spPr>
            <a:xfrm>
              <a:off x="0" y="0"/>
              <a:ext cx="5274310" cy="24212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6" name="圖片 396176983">
              <a:extLst>
                <a:ext uri="{FF2B5EF4-FFF2-40B4-BE49-F238E27FC236}">
                  <a16:creationId xmlns:a16="http://schemas.microsoft.com/office/drawing/2014/main" id="{52A81A36-E888-4C81-9270-D082D802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5" y="56175"/>
              <a:ext cx="5144135" cy="2209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975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在圖表上顯示公式。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點選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趨勢線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更多選項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趨勢線選項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選擇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線性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和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顯示公式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D040C-6B7B-49AA-B1C7-0013EA1D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1" name="Canvas 5">
            <a:extLst>
              <a:ext uri="{FF2B5EF4-FFF2-40B4-BE49-F238E27FC236}">
                <a16:creationId xmlns:a16="http://schemas.microsoft.com/office/drawing/2014/main" id="{CEA9F5C9-706C-4F3B-92C8-E7ABCC059472}"/>
              </a:ext>
            </a:extLst>
          </p:cNvPr>
          <p:cNvGrpSpPr/>
          <p:nvPr/>
        </p:nvGrpSpPr>
        <p:grpSpPr>
          <a:xfrm>
            <a:off x="4966807" y="2480081"/>
            <a:ext cx="6407045" cy="4241561"/>
            <a:chOff x="0" y="0"/>
            <a:chExt cx="5274310" cy="33775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C0C1CA-850F-4437-AA5A-BC0B25DB45E6}"/>
                </a:ext>
              </a:extLst>
            </p:cNvPr>
            <p:cNvSpPr/>
            <p:nvPr/>
          </p:nvSpPr>
          <p:spPr>
            <a:xfrm>
              <a:off x="0" y="0"/>
              <a:ext cx="5274310" cy="33775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3" name="圖片 1202209655">
              <a:extLst>
                <a:ext uri="{FF2B5EF4-FFF2-40B4-BE49-F238E27FC236}">
                  <a16:creationId xmlns:a16="http://schemas.microsoft.com/office/drawing/2014/main" id="{AD467674-BC5B-4CF4-A790-FAC75E4F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25" y="27305"/>
              <a:ext cx="4618355" cy="3340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A7DC28-91C4-49ED-A5A0-CD8C80158A7E}"/>
                </a:ext>
              </a:extLst>
            </p:cNvPr>
            <p:cNvSpPr/>
            <p:nvPr/>
          </p:nvSpPr>
          <p:spPr>
            <a:xfrm>
              <a:off x="3666292" y="386592"/>
              <a:ext cx="850406" cy="4405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F83C82E-F6AF-4BE7-A4F8-90B755C1048F}"/>
                </a:ext>
              </a:extLst>
            </p:cNvPr>
            <p:cNvCxnSpPr/>
            <p:nvPr/>
          </p:nvCxnSpPr>
          <p:spPr>
            <a:xfrm>
              <a:off x="1115063" y="2542606"/>
              <a:ext cx="281133" cy="265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676DDF-8605-4AB1-8C99-04A62A3E5B54}"/>
                </a:ext>
              </a:extLst>
            </p:cNvPr>
            <p:cNvSpPr/>
            <p:nvPr/>
          </p:nvSpPr>
          <p:spPr>
            <a:xfrm>
              <a:off x="466602" y="2245057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CD72F-E5DF-4CF4-9E78-9B592F521A09}"/>
                </a:ext>
              </a:extLst>
            </p:cNvPr>
            <p:cNvSpPr/>
            <p:nvPr/>
          </p:nvSpPr>
          <p:spPr>
            <a:xfrm>
              <a:off x="1333520" y="2790967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2094AE-537F-4061-88C8-39538BBF9F12}"/>
                </a:ext>
              </a:extLst>
            </p:cNvPr>
            <p:cNvSpPr/>
            <p:nvPr/>
          </p:nvSpPr>
          <p:spPr>
            <a:xfrm>
              <a:off x="3456884" y="1057702"/>
              <a:ext cx="850406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6B5304-CDC3-48A9-8CA5-A93C4ED2CFE7}"/>
                </a:ext>
              </a:extLst>
            </p:cNvPr>
            <p:cNvSpPr/>
            <p:nvPr/>
          </p:nvSpPr>
          <p:spPr>
            <a:xfrm>
              <a:off x="3407837" y="3012949"/>
              <a:ext cx="1109714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1A514A8-7354-4161-84C7-723594700CB6}"/>
                </a:ext>
              </a:extLst>
            </p:cNvPr>
            <p:cNvCxnSpPr/>
            <p:nvPr/>
          </p:nvCxnSpPr>
          <p:spPr>
            <a:xfrm flipV="1">
              <a:off x="2149106" y="733425"/>
              <a:ext cx="1489444" cy="14459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82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修飾圖像的設計。例如：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調整圖像的大小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修改字體和字體大小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2D9A1-1C6C-41D4-B908-1CF6257A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4" name="Canvas 8">
            <a:extLst>
              <a:ext uri="{FF2B5EF4-FFF2-40B4-BE49-F238E27FC236}">
                <a16:creationId xmlns:a16="http://schemas.microsoft.com/office/drawing/2014/main" id="{B257461D-9F32-48C4-A4BA-E5433B1F0000}"/>
              </a:ext>
            </a:extLst>
          </p:cNvPr>
          <p:cNvGrpSpPr/>
          <p:nvPr/>
        </p:nvGrpSpPr>
        <p:grpSpPr>
          <a:xfrm>
            <a:off x="4854507" y="2434604"/>
            <a:ext cx="7128945" cy="3709512"/>
            <a:chOff x="0" y="0"/>
            <a:chExt cx="5274310" cy="2662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9A6D0-4ECD-4F90-B136-4BD4FB72B9C1}"/>
                </a:ext>
              </a:extLst>
            </p:cNvPr>
            <p:cNvSpPr/>
            <p:nvPr/>
          </p:nvSpPr>
          <p:spPr>
            <a:xfrm>
              <a:off x="0" y="0"/>
              <a:ext cx="5274310" cy="26625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6" name="圖片 257819994">
              <a:extLst>
                <a:ext uri="{FF2B5EF4-FFF2-40B4-BE49-F238E27FC236}">
                  <a16:creationId xmlns:a16="http://schemas.microsoft.com/office/drawing/2014/main" id="{D9FDE330-62A9-44C8-81FE-151B9C69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44" y="36877"/>
              <a:ext cx="4211955" cy="2530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10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是一個模型，描述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印刷小冊子數量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與 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所需時間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之間的關係。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</a:t>
            </a: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運用問題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估算印刷 </a:t>
            </a:r>
            <a:r>
              <a:rPr lang="en-US" altLang="zh-CN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小冊子所需要的時間。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代入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∴ 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本小冊子所需的時間估計為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125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分鐘。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963A29-17C9-4084-AA46-DC0BF19E0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09067"/>
              </p:ext>
            </p:extLst>
          </p:nvPr>
        </p:nvGraphicFramePr>
        <p:xfrm>
          <a:off x="1812064" y="4141775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418918" imgH="177723" progId="Equation.DSMT4">
                  <p:embed/>
                </p:oleObj>
              </mc:Choice>
              <mc:Fallback>
                <p:oleObj r:id="rId3" imgW="418918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064" y="4141775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8BB4FC-229E-44BA-A7A5-42AFD0634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31652"/>
              </p:ext>
            </p:extLst>
          </p:nvPr>
        </p:nvGraphicFramePr>
        <p:xfrm>
          <a:off x="2039519" y="4812716"/>
          <a:ext cx="2664000" cy="11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914003" imgH="406224" progId="Equation.DSMT4">
                  <p:embed/>
                </p:oleObj>
              </mc:Choice>
              <mc:Fallback>
                <p:oleObj r:id="rId5" imgW="914003" imgH="40622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19" y="4812716"/>
                        <a:ext cx="2664000" cy="11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E0F7BAE-7787-4BE4-8EBA-F7EFB86B9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35459"/>
              </p:ext>
            </p:extLst>
          </p:nvPr>
        </p:nvGraphicFramePr>
        <p:xfrm>
          <a:off x="1346846" y="1331494"/>
          <a:ext cx="2128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748975" imgH="203112" progId="Equation.DSMT4">
                  <p:embed/>
                </p:oleObj>
              </mc:Choice>
              <mc:Fallback>
                <p:oleObj r:id="rId7" imgW="748975" imgH="203112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8F8A22D-21C3-4218-A203-7EDF01F39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846" y="1331494"/>
                        <a:ext cx="2128613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E294DAE-6D06-4B8D-9380-88D888B3B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02775"/>
              </p:ext>
            </p:extLst>
          </p:nvPr>
        </p:nvGraphicFramePr>
        <p:xfrm>
          <a:off x="4379137" y="4152741"/>
          <a:ext cx="2128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7" imgW="748975" imgH="203112" progId="Equation.DSMT4">
                  <p:embed/>
                </p:oleObj>
              </mc:Choice>
              <mc:Fallback>
                <p:oleObj r:id="rId7" imgW="748975" imgH="203112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8F8A22D-21C3-4218-A203-7EDF01F39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137" y="4152741"/>
                        <a:ext cx="2128613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9A4867-8FA6-4FDA-9015-566631DF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232" y="2778893"/>
            <a:ext cx="4225641" cy="1300213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背景資料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96B8D-771B-4438-8AEC-C121DCF8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在現實世界中，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我們不一定能夠找到一條通過所有數據點的直線。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我們仍然可以觀察到一個整體的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趨勢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。例如，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我們印刷的小冊子</a:t>
            </a:r>
            <a:r>
              <a:rPr lang="zh-CN" altLang="en-US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，所需的時間就         。</a:t>
            </a:r>
            <a:endParaRPr lang="en-US" altLang="zh-CN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在這種情況下，我們需要找到一條</a:t>
            </a:r>
            <a:r>
              <a:rPr lang="zh-CN" altLang="en-US" kern="1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最佳擬合線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即一條使線與數據點之間的距離</a:t>
            </a:r>
            <a:r>
              <a:rPr lang="zh-CN" altLang="en-US" kern="1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最小化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的線。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CN" kern="1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MS Excel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可根據我們所輸入的數據制定這最佳擬合線。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48E34-2197-4E6C-93BC-443F3D46B353}"/>
              </a:ext>
            </a:extLst>
          </p:cNvPr>
          <p:cNvSpPr/>
          <p:nvPr/>
        </p:nvSpPr>
        <p:spPr>
          <a:xfrm>
            <a:off x="4548957" y="3594192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008000"/>
                </a:solidFill>
                <a:effectLst/>
              </a:rPr>
              <a:t>越多</a:t>
            </a:r>
            <a:endParaRPr lang="en-US" sz="3200" b="1" cap="none" spc="0" dirty="0">
              <a:ln/>
              <a:solidFill>
                <a:srgbClr val="008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04D58-10E7-4BD1-BC41-A798315EE1B9}"/>
              </a:ext>
            </a:extLst>
          </p:cNvPr>
          <p:cNvSpPr/>
          <p:nvPr/>
        </p:nvSpPr>
        <p:spPr>
          <a:xfrm>
            <a:off x="8357190" y="3605462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FF0000"/>
                </a:solidFill>
                <a:effectLst/>
              </a:rPr>
              <a:t>越多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4A6868-407F-4D07-8179-1ECCAF7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下表顯示了機器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所需的時間（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）以分鐘為單位。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BAC1-123C-4C02-AB00-ADD71F2B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35769"/>
              </p:ext>
            </p:extLst>
          </p:nvPr>
        </p:nvGraphicFramePr>
        <p:xfrm>
          <a:off x="1499257" y="2867527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小冊子數量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所需時間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grpSp>
        <p:nvGrpSpPr>
          <p:cNvPr id="13" name="Google Shape;5295;p107">
            <a:extLst>
              <a:ext uri="{FF2B5EF4-FFF2-40B4-BE49-F238E27FC236}">
                <a16:creationId xmlns:a16="http://schemas.microsoft.com/office/drawing/2014/main" id="{9CDC29E5-04FD-46C9-9B62-848C937BF923}"/>
              </a:ext>
            </a:extLst>
          </p:cNvPr>
          <p:cNvGrpSpPr/>
          <p:nvPr/>
        </p:nvGrpSpPr>
        <p:grpSpPr>
          <a:xfrm>
            <a:off x="9703355" y="5388118"/>
            <a:ext cx="1670498" cy="1387115"/>
            <a:chOff x="7816612" y="3879939"/>
            <a:chExt cx="969754" cy="643767"/>
          </a:xfrm>
        </p:grpSpPr>
        <p:sp>
          <p:nvSpPr>
            <p:cNvPr id="14" name="Google Shape;5296;p107">
              <a:extLst>
                <a:ext uri="{FF2B5EF4-FFF2-40B4-BE49-F238E27FC236}">
                  <a16:creationId xmlns:a16="http://schemas.microsoft.com/office/drawing/2014/main" id="{4F205088-EF14-4BA5-8A3B-6EB0C74A4B3E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97;p107">
              <a:extLst>
                <a:ext uri="{FF2B5EF4-FFF2-40B4-BE49-F238E27FC236}">
                  <a16:creationId xmlns:a16="http://schemas.microsoft.com/office/drawing/2014/main" id="{E9B704A0-AA2F-4227-B9C0-AEB503BC2ACD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98;p107">
              <a:extLst>
                <a:ext uri="{FF2B5EF4-FFF2-40B4-BE49-F238E27FC236}">
                  <a16:creationId xmlns:a16="http://schemas.microsoft.com/office/drawing/2014/main" id="{C7CEC67F-2FBE-4C74-A2F9-AD24F0D6E3DE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9;p107">
              <a:extLst>
                <a:ext uri="{FF2B5EF4-FFF2-40B4-BE49-F238E27FC236}">
                  <a16:creationId xmlns:a16="http://schemas.microsoft.com/office/drawing/2014/main" id="{2C1D79ED-89D1-4FD2-B04D-20B902CEBBC0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00;p107">
              <a:extLst>
                <a:ext uri="{FF2B5EF4-FFF2-40B4-BE49-F238E27FC236}">
                  <a16:creationId xmlns:a16="http://schemas.microsoft.com/office/drawing/2014/main" id="{D71CA156-7017-4ADA-96F5-D616E2C6069E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01;p107">
              <a:extLst>
                <a:ext uri="{FF2B5EF4-FFF2-40B4-BE49-F238E27FC236}">
                  <a16:creationId xmlns:a16="http://schemas.microsoft.com/office/drawing/2014/main" id="{36D6349A-13E3-4F33-B0AE-F65F079AFF0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2;p107">
              <a:extLst>
                <a:ext uri="{FF2B5EF4-FFF2-40B4-BE49-F238E27FC236}">
                  <a16:creationId xmlns:a16="http://schemas.microsoft.com/office/drawing/2014/main" id="{8D26C533-1474-4218-BA74-4565716CF352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3;p107">
              <a:extLst>
                <a:ext uri="{FF2B5EF4-FFF2-40B4-BE49-F238E27FC236}">
                  <a16:creationId xmlns:a16="http://schemas.microsoft.com/office/drawing/2014/main" id="{2F43FC30-F821-46F4-A78E-3C1ABCDF3EFD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04;p107">
              <a:extLst>
                <a:ext uri="{FF2B5EF4-FFF2-40B4-BE49-F238E27FC236}">
                  <a16:creationId xmlns:a16="http://schemas.microsoft.com/office/drawing/2014/main" id="{9BEB5C8C-176C-4C7D-9468-8E8591C4001D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05;p107">
              <a:extLst>
                <a:ext uri="{FF2B5EF4-FFF2-40B4-BE49-F238E27FC236}">
                  <a16:creationId xmlns:a16="http://schemas.microsoft.com/office/drawing/2014/main" id="{2E025C70-9882-448A-9641-2BDA61DF65F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06;p107">
              <a:extLst>
                <a:ext uri="{FF2B5EF4-FFF2-40B4-BE49-F238E27FC236}">
                  <a16:creationId xmlns:a16="http://schemas.microsoft.com/office/drawing/2014/main" id="{472924EA-0172-43CC-A838-077FC14D663B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07;p107">
              <a:extLst>
                <a:ext uri="{FF2B5EF4-FFF2-40B4-BE49-F238E27FC236}">
                  <a16:creationId xmlns:a16="http://schemas.microsoft.com/office/drawing/2014/main" id="{0A79EA6C-C6F9-4DCD-88F8-60F3F93730AB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2FB43-49FD-429A-BD14-ACBAC516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3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下表顯示了機器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所需的時間（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）以分鐘為單位。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運用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，繪製圖像並制定描述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印刷小冊子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數量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與所需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時間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關係的模型。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BAC1-123C-4C02-AB00-ADD71F2B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48870"/>
              </p:ext>
            </p:extLst>
          </p:nvPr>
        </p:nvGraphicFramePr>
        <p:xfrm>
          <a:off x="1499257" y="2753226"/>
          <a:ext cx="8109963" cy="13515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6518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091265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142620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129780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129780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675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小冊子數量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675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所需時間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BE48A3-F027-48E9-8258-94A99A6C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該模型是 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78169"/>
              </p:ext>
            </p:extLst>
          </p:nvPr>
        </p:nvGraphicFramePr>
        <p:xfrm>
          <a:off x="3593429" y="5997884"/>
          <a:ext cx="2420064" cy="5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939392" imgH="203112" progId="Equation.DSMT4">
                  <p:embed/>
                </p:oleObj>
              </mc:Choice>
              <mc:Fallback>
                <p:oleObj r:id="rId3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429" y="5997884"/>
                        <a:ext cx="2420064" cy="513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36EFF9-1595-46D1-AE7D-29C13D3C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6DBA3F-DA0D-40EF-81FA-B10AB417C2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2" y="1618991"/>
            <a:ext cx="6379043" cy="4056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運用問題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估算印刷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本小冊子所需的時間。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   代入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∴ 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本小冊子所需的時間估計為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127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分鐘。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087470"/>
              </p:ext>
            </p:extLst>
          </p:nvPr>
        </p:nvGraphicFramePr>
        <p:xfrm>
          <a:off x="4650230" y="3031712"/>
          <a:ext cx="2715428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939392" imgH="203112" progId="Equation.DSMT4">
                  <p:embed/>
                </p:oleObj>
              </mc:Choice>
              <mc:Fallback>
                <p:oleObj r:id="rId3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230" y="3031712"/>
                        <a:ext cx="2715428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8FC62C-BC77-4173-8433-C891ADB11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80499"/>
              </p:ext>
            </p:extLst>
          </p:nvPr>
        </p:nvGraphicFramePr>
        <p:xfrm>
          <a:off x="2100822" y="3031712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418918" imgH="177723" progId="Equation.DSMT4">
                  <p:embed/>
                </p:oleObj>
              </mc:Choice>
              <mc:Fallback>
                <p:oleObj r:id="rId5" imgW="418918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963A29-17C9-4084-AA46-DC0BF19E0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22" y="3031712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EED93D-5792-44F4-8979-050EB35C5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45461"/>
              </p:ext>
            </p:extLst>
          </p:nvPr>
        </p:nvGraphicFramePr>
        <p:xfrm>
          <a:off x="2435999" y="3803426"/>
          <a:ext cx="3665708" cy="132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1104421" imgH="406224" progId="Equation.DSMT4">
                  <p:embed/>
                </p:oleObj>
              </mc:Choice>
              <mc:Fallback>
                <p:oleObj r:id="rId7" imgW="1104421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99" y="3803426"/>
                        <a:ext cx="3665708" cy="1327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E506CB9-641F-46FC-ABC5-5A7FC27B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BE10B-94DF-487D-84F9-463AA5CC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9.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問題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中的模型有什麼假設和局限性？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假設：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線性關係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沒有其他因素影響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過度簡化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依賴少量數據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580E7-623A-4D7A-B2D7-7A9E750F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設定物業的標價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工作紙</a:t>
            </a:r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2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6353806" y="2061411"/>
            <a:ext cx="333449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888" y="4248471"/>
            <a:ext cx="5687188" cy="143437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</a:t>
            </a:r>
            <a:endParaRPr lang="en-US" altLang="zh-CN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和相應的樓面面積來制定模型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97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0619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如果我們在香港擁有一套物業，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在設定該物業的標價時，我們需要什麼資料？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大小和格局：樓面面積、房間數目、浴室數目和廚房數目。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樓宇狀況：新建、已翻新或需要翻新。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物業類型：私人屋苑、公共房屋或村屋。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設施：游泳池、健身室和停車場。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位置：靠近交通、學校和購物中心的程度。</a:t>
            </a: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背景資料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4" y="1331494"/>
            <a:ext cx="8654452" cy="540619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你是否曾經想過，為什麼看起來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相似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的兩棟房子會有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截然不同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的價格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歡迎來到房地產定價活動！我們將探討如何使用數學建模為一處房產設定標價。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房地產定價不僅基於</a:t>
            </a:r>
            <a:r>
              <a:rPr lang="zh-TW" altLang="en-US" sz="2800" dirty="0">
                <a:solidFill>
                  <a:srgbClr val="0099CC"/>
                </a:solidFill>
                <a:latin typeface="新細明體" panose="02020500000000000000" pitchFamily="18" charset="-120"/>
              </a:rPr>
              <a:t>地理位置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，還受許多因素的影響，例如</a:t>
            </a:r>
            <a:r>
              <a:rPr lang="zh-TW" altLang="en-US" sz="2800" dirty="0">
                <a:solidFill>
                  <a:srgbClr val="0099CC"/>
                </a:solidFill>
                <a:latin typeface="新細明體" panose="02020500000000000000" pitchFamily="18" charset="-120"/>
              </a:rPr>
              <a:t>建築面積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和</a:t>
            </a:r>
            <a:r>
              <a:rPr lang="zh-TW" altLang="en-US" sz="2800" dirty="0">
                <a:solidFill>
                  <a:srgbClr val="0099CC"/>
                </a:solidFill>
                <a:latin typeface="新細明體" panose="02020500000000000000" pitchFamily="18" charset="-120"/>
              </a:rPr>
              <a:t>樓齡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。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FCA79-B2DA-481D-87B4-4B1E6B7A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下圖顯示了一些物業的實際標價</a:t>
            </a: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和它們相應的樓面面積。</a:t>
            </a:r>
            <a:endParaRPr lang="en-US" altLang="zh-CN" sz="2800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56EED-6029-4A9D-9605-C291B8E6A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37" y="2336697"/>
            <a:ext cx="6171089" cy="4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一般而言，樓面面積與物業的標價之間有什麼關係？</a:t>
            </a:r>
            <a:endParaRPr lang="en-US" altLang="zh-CN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800" dirty="0"/>
              <a:t>           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樓面面積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越大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，物業的標價就       。</a:t>
            </a:r>
            <a:endParaRPr lang="en-US" altLang="zh-CN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86B2D-45D6-4639-A8DB-07CC9557CA51}"/>
              </a:ext>
            </a:extLst>
          </p:cNvPr>
          <p:cNvSpPr/>
          <p:nvPr/>
        </p:nvSpPr>
        <p:spPr>
          <a:xfrm>
            <a:off x="5853322" y="179743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>
                <a:ln/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越高</a:t>
            </a:r>
            <a:endParaRPr lang="en-US" sz="2800" b="1" cap="none" spc="0" dirty="0">
              <a:ln/>
              <a:solidFill>
                <a:srgbClr val="008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6395809-055C-4359-BA35-A8AFCED52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37" y="2336697"/>
            <a:ext cx="6171089" cy="4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把數據輸入到</a:t>
            </a: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為簡單起見，可以按下圖右側所示的格式輸入。</a:t>
            </a:r>
            <a:endParaRPr lang="en-US" altLang="zh-CN" sz="2800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015A18B-8DFD-4931-B193-1692B9684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37" y="2336697"/>
            <a:ext cx="6171089" cy="4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繪製圖表並制定描述樓面面積（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與物業標價（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）之間關係的模型（模型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52650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該模型是</a:t>
            </a:r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CA3E6B-07E6-4E88-B03B-A6B1BCDB6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473" y="5994040"/>
          <a:ext cx="3392087" cy="5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6" imgW="1333500" imgH="203200" progId="Equation.DSMT4">
                  <p:embed/>
                </p:oleObj>
              </mc:Choice>
              <mc:Fallback>
                <p:oleObj r:id="rId6" imgW="1333500" imgH="203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8CA3E6B-07E6-4E88-B03B-A6B1BCDB6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473" y="5994040"/>
                        <a:ext cx="3392087" cy="50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EE6B266-E22E-4463-81B8-54C39B9D1B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65" y="1791391"/>
            <a:ext cx="6189417" cy="402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假設一</a:t>
            </a:r>
            <a:r>
              <a:rPr lang="zh-TW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套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物業的樓面面積為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420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平方呎。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運用問題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建議該物業的標價，準確至三位有效數字。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5478" y="3312775"/>
          <a:ext cx="3311493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6" imgW="1333500" imgH="203200" progId="Equation.DSMT4">
                  <p:embed/>
                </p:oleObj>
              </mc:Choice>
              <mc:Fallback>
                <p:oleObj r:id="rId6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78" y="3312775"/>
                        <a:ext cx="3311493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70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把                  代入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∴ 該物業的標價可定為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$5,510,000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3665" y="2478583"/>
          <a:ext cx="3311493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6" imgW="1333500" imgH="203200" progId="Equation.DSMT4">
                  <p:embed/>
                </p:oleObj>
              </mc:Choice>
              <mc:Fallback>
                <p:oleObj r:id="rId6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65" y="2478583"/>
                        <a:ext cx="3311493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>
            <a:extLst>
              <a:ext uri="{FF2B5EF4-FFF2-40B4-BE49-F238E27FC236}">
                <a16:creationId xmlns:a16="http://schemas.microsoft.com/office/drawing/2014/main" id="{EB07D078-5400-4B16-8D72-AF283C75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5CDF98B-0B8F-4E37-A924-8A5EB6BDC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8814" y="2473343"/>
          <a:ext cx="1411742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8" imgW="507780" imgH="177723" progId="Equation.DSMT4">
                  <p:embed/>
                </p:oleObj>
              </mc:Choice>
              <mc:Fallback>
                <p:oleObj r:id="rId8" imgW="507780" imgH="177723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5CDF98B-0B8F-4E37-A924-8A5EB6BDC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814" y="2473343"/>
                        <a:ext cx="1411742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">
            <a:extLst>
              <a:ext uri="{FF2B5EF4-FFF2-40B4-BE49-F238E27FC236}">
                <a16:creationId xmlns:a16="http://schemas.microsoft.com/office/drawing/2014/main" id="{99D2F95D-03F2-4996-8398-4FA1EDF9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7C231DA-78AE-480C-82D0-5A6294BAF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058" y="3350859"/>
          <a:ext cx="4553272" cy="11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10" imgW="1586811" imgH="406224" progId="Equation.DSMT4">
                  <p:embed/>
                </p:oleObj>
              </mc:Choice>
              <mc:Fallback>
                <p:oleObj r:id="rId10" imgW="1586811" imgH="406224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7C231DA-78AE-480C-82D0-5A6294BAF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58" y="3350859"/>
                        <a:ext cx="4553272" cy="113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下圖顯示該物業在現實中的標價。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實際標價與問題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中的建模結果是否不同？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有什麼可能的原因？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824494"/>
            <a:ext cx="2613493" cy="334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41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絕對誤差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百分誤差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824494"/>
            <a:ext cx="2613493" cy="3343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A295F52-CF6D-41AD-A21D-F4FB78A2F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671" y="2549249"/>
          <a:ext cx="3294346" cy="99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8" imgW="1447800" imgH="431800" progId="Equation.DSMT4">
                  <p:embed/>
                </p:oleObj>
              </mc:Choice>
              <mc:Fallback>
                <p:oleObj r:id="rId8" imgW="14478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A295F52-CF6D-41AD-A21D-F4FB78A2F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1" y="2549249"/>
                        <a:ext cx="3294346" cy="99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DFA5B86F-B422-4ECA-A75E-288A6CF1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473666-93FF-43C8-A935-40D83FF07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62" y="4857622"/>
          <a:ext cx="2867366" cy="137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10" imgW="1270000" imgH="609600" progId="Equation.DSMT4">
                  <p:embed/>
                </p:oleObj>
              </mc:Choice>
              <mc:Fallback>
                <p:oleObj r:id="rId10" imgW="1270000" imgH="609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4473666-93FF-43C8-A935-40D83FF07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62" y="4857622"/>
                        <a:ext cx="2867366" cy="1379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9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運用物業標價的數據和相應的樓面面積來制定模型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我們建議的標價比實際標價低約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5%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業主可能認為有其他因素，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景觀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物業的裝修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，使其價值提高。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背景資料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8439179" cy="540619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想像一下你是一名房地產經紀，正在嘗試為一處房產確定最佳價格。你有很多數據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——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不同房產的標價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以及它們對應的</a:t>
            </a:r>
            <a:r>
              <a:rPr lang="zh-TW" altLang="en-US" sz="2800" dirty="0">
                <a:solidFill>
                  <a:srgbClr val="0099CC"/>
                </a:solidFill>
                <a:latin typeface="新細明體" panose="02020500000000000000" pitchFamily="18" charset="-120"/>
              </a:rPr>
              <a:t>建築面積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和</a:t>
            </a:r>
            <a:r>
              <a:rPr lang="zh-TW" altLang="en-US" sz="2800" dirty="0">
                <a:solidFill>
                  <a:srgbClr val="0099CC"/>
                </a:solidFill>
                <a:latin typeface="新細明體" panose="02020500000000000000" pitchFamily="18" charset="-120"/>
              </a:rPr>
              <a:t>樓齡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。你的任務是運用這些數據來建立模型，以預測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房產的價格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。</a:t>
            </a:r>
          </a:p>
          <a:p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通過分析不同因素如何影響價格，你可以創建有用的</a:t>
            </a:r>
            <a:r>
              <a:rPr lang="zh-TW" altLang="en-US" sz="2800" dirty="0">
                <a:solidFill>
                  <a:srgbClr val="008000"/>
                </a:solidFill>
                <a:latin typeface="新細明體" panose="02020500000000000000" pitchFamily="18" charset="-120"/>
              </a:rPr>
              <a:t>數學模型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</a:rPr>
              <a:t>。這項活動將使你具備做出明智和策略性定價的決策能力。準備好成為精明的房地產專家吧！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FCA79-B2DA-481D-87B4-4B1E6B7A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有什麼假設和局限性？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假設：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線性關係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沒有其他因素影響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過度簡化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依賴少量數據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0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設定物業的標價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工作紙</a:t>
            </a:r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65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6353806" y="2061411"/>
            <a:ext cx="333449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888" y="4248471"/>
            <a:ext cx="5687188" cy="143437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</a:t>
            </a:r>
            <a:endParaRPr lang="en-US" altLang="zh-CN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和它們相應的樓齡來制定模型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039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1397040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讓我們考慮樓齡。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下圖顯示了每棟建築物的竣工年份。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44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05D41-4A83-4AC8-8317-90E51F33B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250" y="2357834"/>
            <a:ext cx="6122331" cy="40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1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13970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一般而言，樓齡與物業的標價之間有什麼關係？</a:t>
            </a:r>
            <a:endParaRPr lang="en-US" altLang="zh-CN" sz="35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樓齡</a:t>
            </a:r>
            <a:r>
              <a:rPr lang="zh-CN" altLang="en-US" sz="3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越高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，物業的標價就       。</a:t>
            </a:r>
            <a:endParaRPr lang="en-US" altLang="zh-CN" sz="35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45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69D32-A347-4003-BA56-922B7DCA1BDE}"/>
              </a:ext>
            </a:extLst>
          </p:cNvPr>
          <p:cNvSpPr/>
          <p:nvPr/>
        </p:nvSpPr>
        <p:spPr>
          <a:xfrm>
            <a:off x="5442666" y="1669099"/>
            <a:ext cx="9541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000" b="1" cap="none" spc="0" dirty="0">
                <a:ln/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越低</a:t>
            </a:r>
            <a:endParaRPr lang="en-US" sz="3000" b="1" cap="none" spc="0" dirty="0">
              <a:ln/>
              <a:solidFill>
                <a:srgbClr val="008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E12C827-D260-440F-929E-4877792C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250" y="2357834"/>
            <a:ext cx="6122331" cy="40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786548" cy="1397040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把數據輸入到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可以按下圖右側所示的公式來計算建築物的年齡。</a:t>
            </a:r>
            <a:endParaRPr lang="en-US" altLang="zh-CN" sz="3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46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BD2CF88-8930-4A25-A32D-39FAFBA3D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250" y="2357834"/>
            <a:ext cx="6122331" cy="40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1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繪製圖表並制定描述樓齡（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與物業標價（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）之間關係的模型（模型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24319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∴該模型是 </a:t>
            </a:r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DBAB61-F01B-4DFD-88EC-B53F96156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013208"/>
              </p:ext>
            </p:extLst>
          </p:nvPr>
        </p:nvGraphicFramePr>
        <p:xfrm>
          <a:off x="3559005" y="5912294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6" imgW="1409088" imgH="203112" progId="Equation.DSMT4">
                  <p:embed/>
                </p:oleObj>
              </mc:Choice>
              <mc:Fallback>
                <p:oleObj r:id="rId6" imgW="1409088" imgH="20311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DBAB61-F01B-4DFD-88EC-B53F96156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005" y="5912294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DE78278E-9B0F-4C56-B948-132BA841663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5" y="1820977"/>
            <a:ext cx="6400800" cy="4013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對於下圖所示的物業，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其建築物的竣工年份為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1985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年。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利用問題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建議該物業的標價，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準確至三位有效數字。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AA9310-A53B-438F-BE36-615A43BDE56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3" y="2824494"/>
            <a:ext cx="2277979" cy="3343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78CC9D8-51D2-497F-8A6D-24439F48E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1917" y="4889123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8" imgW="1409088" imgH="203112" progId="Equation.DSMT4">
                  <p:embed/>
                </p:oleObj>
              </mc:Choice>
              <mc:Fallback>
                <p:oleObj r:id="rId8" imgW="1409088" imgH="203112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78CC9D8-51D2-497F-8A6D-24439F48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17" y="4889123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62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設定物業的標價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工作紙</a:t>
            </a:r>
            <a:r>
              <a:rPr lang="en-US" altLang="zh-CN" sz="4000" b="1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795B-7971-4034-BBB0-D1E7D648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76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243196"/>
          </a:xfrm>
        </p:spPr>
        <p:txBody>
          <a:bodyPr>
            <a:no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樓齡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            代入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該物業的標價可定為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$4,710,000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97C66C-7F6D-4B1D-B1A4-4C070B25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BAD141-0CA8-4891-8AC7-A5DEA3F0D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4585" y="2817897"/>
          <a:ext cx="21113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6" imgW="888614" imgH="406224" progId="Equation.DSMT4">
                  <p:embed/>
                </p:oleObj>
              </mc:Choice>
              <mc:Fallback>
                <p:oleObj r:id="rId6" imgW="888614" imgH="40622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BAD141-0CA8-4891-8AC7-A5DEA3F0D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585" y="2817897"/>
                        <a:ext cx="2111375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0CE54712-A025-4F63-9B02-A28EA363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2E9406-17C4-48BD-956D-F6421AF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759" y="3991977"/>
          <a:ext cx="1065025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8" imgW="418918" imgH="177723" progId="Equation.DSMT4">
                  <p:embed/>
                </p:oleObj>
              </mc:Choice>
              <mc:Fallback>
                <p:oleObj r:id="rId8" imgW="418918" imgH="177723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2E9406-17C4-48BD-956D-F6421AF3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759" y="3991977"/>
                        <a:ext cx="1065025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3E5F2342-E28F-4D07-93A3-F438EA5C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67BDC78-8EE7-49D7-9D02-579FB19BE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850" y="3982789"/>
          <a:ext cx="3241179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10" imgW="1409088" imgH="203112" progId="Equation.DSMT4">
                  <p:embed/>
                </p:oleObj>
              </mc:Choice>
              <mc:Fallback>
                <p:oleObj r:id="rId10" imgW="1409088" imgH="203112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67BDC78-8EE7-49D7-9D02-579FB19BE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850" y="3982789"/>
                        <a:ext cx="3241179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860BB593-EDCA-480D-87A4-A921AD2AC198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3" y="2824494"/>
            <a:ext cx="2277979" cy="334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B7D1129D-A540-44C0-A592-F23949C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80C6637-F35C-43CF-9F68-11A1A19BF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0112" y="4594306"/>
          <a:ext cx="3955888" cy="98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14" imgW="1586811" imgH="406224" progId="Equation.DSMT4">
                  <p:embed/>
                </p:oleObj>
              </mc:Choice>
              <mc:Fallback>
                <p:oleObj r:id="rId14" imgW="1586811" imgH="406224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80C6637-F35C-43CF-9F68-11A1A19BF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112" y="4594306"/>
                        <a:ext cx="3955888" cy="98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比較模型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（活動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中的問題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（上面的問題）建議的標價，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哪一個更接近物業的實際標價？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我們可以如何解釋這個情況？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1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運用物業標價的數據和相應的樓齡來制定模型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95112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對於模型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，標價相差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$290,000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但對於模型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，標價相差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$1,090,000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在這種情況下，</a:t>
            </a:r>
            <a:endParaRPr lang="en-US" altLang="zh-TW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 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的建議標價比模型 </a:t>
            </a:r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 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的建議標價</a:t>
            </a:r>
            <a:endParaRPr lang="en-US" altLang="zh-TW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更接近</a:t>
            </a:r>
            <a:r>
              <a:rPr lang="zh-TW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實際的標價。</a:t>
            </a:r>
            <a:endParaRPr lang="en-US" altLang="zh-TW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因此，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與樓面面積相比，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樓齡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可能對物業的標價影響</a:t>
            </a:r>
            <a:r>
              <a:rPr lang="zh-CN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較小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46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假設和局限性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問題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有什麼假設和局限性？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假設：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線性關係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沒有其他因素影響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過度簡化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依賴少量數據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11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608" y="2606039"/>
            <a:ext cx="2593135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55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6DDC6-C602-47ED-8C4C-ACB86714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6D6C9F-9118-4D3E-8B3B-CEC045E4D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EDB65-E2AE-4164-8C16-D3AB88B2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CC8DD3-0AE1-4C1F-9F98-8C672E2C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240663-757E-454C-8840-311E456671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36B75D-08C9-4F53-ACCD-579E0E641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5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在活動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和活動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我們根據一些真實數據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運用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來制定</a:t>
            </a:r>
            <a:r>
              <a:rPr lang="zh-CN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最佳擬合線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這些直線有助表達在圖表中不同資料點的關係。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然而，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和活動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均只考慮了</a:t>
            </a:r>
            <a:r>
              <a:rPr lang="zh-CN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一個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因素（樓面面積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;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樓齡）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來制定模型。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15414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1514727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要建立涉及兩個或多個因素的模型，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我們可考慮使用免費的線上統計應用程式，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例如：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https://stats.blue/Stats_Suite/multiple_linear_regression_calculator.html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https://www.socscistatistics.com/tests/multipleregression/default.aspx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A85E98-B19D-4460-B9DF-F5D593D6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79" y="4154906"/>
            <a:ext cx="7018545" cy="25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940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DCE4D64-75BE-4347-8A55-160443AE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188BE7-83F1-456C-A848-9044A320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654119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值得注意的是，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我們上述活動的數據很少。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另外，影響房地產標價的因素有很多。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因此，我們必須收集更多的數據，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並考慮更多的因素來持續完善我們的模型。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25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4807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220" y="2134885"/>
            <a:ext cx="4824583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1A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863" y="4796589"/>
            <a:ext cx="2708850" cy="895785"/>
          </a:xfrm>
        </p:spPr>
        <p:txBody>
          <a:bodyPr/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回顧先備知識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36" name="Google Shape;1015;p52">
            <a:extLst>
              <a:ext uri="{FF2B5EF4-FFF2-40B4-BE49-F238E27FC236}">
                <a16:creationId xmlns:a16="http://schemas.microsoft.com/office/drawing/2014/main" id="{3792DD51-D2D5-4810-B471-27ED7E35CC34}"/>
              </a:ext>
            </a:extLst>
          </p:cNvPr>
          <p:cNvGrpSpPr/>
          <p:nvPr/>
        </p:nvGrpSpPr>
        <p:grpSpPr>
          <a:xfrm>
            <a:off x="358508" y="5509347"/>
            <a:ext cx="4449029" cy="1231195"/>
            <a:chOff x="929285" y="5051507"/>
            <a:chExt cx="7315206" cy="1231195"/>
          </a:xfrm>
        </p:grpSpPr>
        <p:sp>
          <p:nvSpPr>
            <p:cNvPr id="37" name="Google Shape;1016;p52">
              <a:extLst>
                <a:ext uri="{FF2B5EF4-FFF2-40B4-BE49-F238E27FC236}">
                  <a16:creationId xmlns:a16="http://schemas.microsoft.com/office/drawing/2014/main" id="{5741D295-6485-4DA6-AB73-C58C2C2FDCF9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17;p52">
              <a:extLst>
                <a:ext uri="{FF2B5EF4-FFF2-40B4-BE49-F238E27FC236}">
                  <a16:creationId xmlns:a16="http://schemas.microsoft.com/office/drawing/2014/main" id="{7F81ED48-3DE6-4E3B-90D2-EFCD4BB63590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8;p52">
              <a:extLst>
                <a:ext uri="{FF2B5EF4-FFF2-40B4-BE49-F238E27FC236}">
                  <a16:creationId xmlns:a16="http://schemas.microsoft.com/office/drawing/2014/main" id="{55D03D17-C63C-4685-9452-2FAEAD982C7B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9;p52">
              <a:extLst>
                <a:ext uri="{FF2B5EF4-FFF2-40B4-BE49-F238E27FC236}">
                  <a16:creationId xmlns:a16="http://schemas.microsoft.com/office/drawing/2014/main" id="{9EE6B1E9-62FB-4FDE-B0FC-DDC44A49E63C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0;p52">
              <a:extLst>
                <a:ext uri="{FF2B5EF4-FFF2-40B4-BE49-F238E27FC236}">
                  <a16:creationId xmlns:a16="http://schemas.microsoft.com/office/drawing/2014/main" id="{0D87B52C-CE2A-40C9-A9E0-B8046836CF54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1;p52">
              <a:extLst>
                <a:ext uri="{FF2B5EF4-FFF2-40B4-BE49-F238E27FC236}">
                  <a16:creationId xmlns:a16="http://schemas.microsoft.com/office/drawing/2014/main" id="{BCA7ED35-2E75-4D27-A421-202111A6018A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018;p52">
            <a:extLst>
              <a:ext uri="{FF2B5EF4-FFF2-40B4-BE49-F238E27FC236}">
                <a16:creationId xmlns:a16="http://schemas.microsoft.com/office/drawing/2014/main" id="{1A8ECEA2-8668-49E2-863E-CB86CC8933F7}"/>
              </a:ext>
            </a:extLst>
          </p:cNvPr>
          <p:cNvSpPr/>
          <p:nvPr/>
        </p:nvSpPr>
        <p:spPr>
          <a:xfrm>
            <a:off x="1474562" y="6288855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5295;p107">
            <a:extLst>
              <a:ext uri="{FF2B5EF4-FFF2-40B4-BE49-F238E27FC236}">
                <a16:creationId xmlns:a16="http://schemas.microsoft.com/office/drawing/2014/main" id="{B91885A5-2F1C-4EA3-8169-EE85FBBEEE75}"/>
              </a:ext>
            </a:extLst>
          </p:cNvPr>
          <p:cNvGrpSpPr/>
          <p:nvPr/>
        </p:nvGrpSpPr>
        <p:grpSpPr>
          <a:xfrm>
            <a:off x="1883208" y="4103031"/>
            <a:ext cx="1670498" cy="1387115"/>
            <a:chOff x="7816612" y="3879939"/>
            <a:chExt cx="969754" cy="643767"/>
          </a:xfrm>
        </p:grpSpPr>
        <p:sp>
          <p:nvSpPr>
            <p:cNvPr id="76" name="Google Shape;5296;p107">
              <a:extLst>
                <a:ext uri="{FF2B5EF4-FFF2-40B4-BE49-F238E27FC236}">
                  <a16:creationId xmlns:a16="http://schemas.microsoft.com/office/drawing/2014/main" id="{A281EB46-5372-4682-88DA-D5A1F74D57E7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7;p107">
              <a:extLst>
                <a:ext uri="{FF2B5EF4-FFF2-40B4-BE49-F238E27FC236}">
                  <a16:creationId xmlns:a16="http://schemas.microsoft.com/office/drawing/2014/main" id="{8AF022A5-BB27-4780-8B09-A955CB577774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8;p107">
              <a:extLst>
                <a:ext uri="{FF2B5EF4-FFF2-40B4-BE49-F238E27FC236}">
                  <a16:creationId xmlns:a16="http://schemas.microsoft.com/office/drawing/2014/main" id="{6A656005-C315-46F7-A279-FC4958E97C04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9;p107">
              <a:extLst>
                <a:ext uri="{FF2B5EF4-FFF2-40B4-BE49-F238E27FC236}">
                  <a16:creationId xmlns:a16="http://schemas.microsoft.com/office/drawing/2014/main" id="{7F79B788-CC43-425C-BD97-C851352BCBBE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00;p107">
              <a:extLst>
                <a:ext uri="{FF2B5EF4-FFF2-40B4-BE49-F238E27FC236}">
                  <a16:creationId xmlns:a16="http://schemas.microsoft.com/office/drawing/2014/main" id="{4ACB36EC-07D9-4A7E-A85B-C99EB446357D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01;p107">
              <a:extLst>
                <a:ext uri="{FF2B5EF4-FFF2-40B4-BE49-F238E27FC236}">
                  <a16:creationId xmlns:a16="http://schemas.microsoft.com/office/drawing/2014/main" id="{19E083D7-62E1-4912-98AD-2383C069916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02;p107">
              <a:extLst>
                <a:ext uri="{FF2B5EF4-FFF2-40B4-BE49-F238E27FC236}">
                  <a16:creationId xmlns:a16="http://schemas.microsoft.com/office/drawing/2014/main" id="{2253F83C-537C-4FC6-8504-85D447C4F863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3;p107">
              <a:extLst>
                <a:ext uri="{FF2B5EF4-FFF2-40B4-BE49-F238E27FC236}">
                  <a16:creationId xmlns:a16="http://schemas.microsoft.com/office/drawing/2014/main" id="{EBF3BA52-2E50-4BDD-9C49-4CCF1BEFB8C0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04;p107">
              <a:extLst>
                <a:ext uri="{FF2B5EF4-FFF2-40B4-BE49-F238E27FC236}">
                  <a16:creationId xmlns:a16="http://schemas.microsoft.com/office/drawing/2014/main" id="{DD80B46D-5FC2-4C7E-A43F-4539357BE3CB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05;p107">
              <a:extLst>
                <a:ext uri="{FF2B5EF4-FFF2-40B4-BE49-F238E27FC236}">
                  <a16:creationId xmlns:a16="http://schemas.microsoft.com/office/drawing/2014/main" id="{1679D86A-107A-47C7-A16C-D525EA8CA333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06;p107">
              <a:extLst>
                <a:ext uri="{FF2B5EF4-FFF2-40B4-BE49-F238E27FC236}">
                  <a16:creationId xmlns:a16="http://schemas.microsoft.com/office/drawing/2014/main" id="{63CCB5C3-A15A-452B-8181-8315DD04E941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7;p107">
              <a:extLst>
                <a:ext uri="{FF2B5EF4-FFF2-40B4-BE49-F238E27FC236}">
                  <a16:creationId xmlns:a16="http://schemas.microsoft.com/office/drawing/2014/main" id="{EFB36B6A-4F50-4F04-BC62-00103055753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BA2C9-CB8E-4916-BBBE-21705A4B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id="{7C5949A3-9908-4348-B69C-2E8D174D1271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回顧先備知識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Autofit/>
          </a:bodyPr>
          <a:lstStyle/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在我們深入研究房地產定價之前，</a:t>
            </a:r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讓我們先從一個簡單的問題開始。</a:t>
            </a:r>
            <a:endParaRPr lang="en-GB" sz="3000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GB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我們需要印刷一些宣傳小冊子。</a:t>
            </a:r>
            <a:endParaRPr lang="en-GB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	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本小冊子的成本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可由以下公式計算：</a:t>
            </a:r>
            <a:endParaRPr lang="en-US" sz="3000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求印刷</a:t>
            </a:r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本小冊子的成本。</a:t>
            </a:r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25917"/>
              </p:ext>
            </p:extLst>
          </p:nvPr>
        </p:nvGraphicFramePr>
        <p:xfrm>
          <a:off x="2944712" y="4424556"/>
          <a:ext cx="3335612" cy="8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787058" imgH="203112" progId="Equation.DSMT4">
                  <p:embed/>
                </p:oleObj>
              </mc:Choice>
              <mc:Fallback>
                <p:oleObj r:id="rId4" imgW="78705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712" y="4424556"/>
                        <a:ext cx="3335612" cy="85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3414-0D7B-4235-8789-9D8764E3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id="{7C5949A3-9908-4348-B69C-2E8D174D1271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回顧先備知識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代入方程。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印刷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本小冊子的成本是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$350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 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EAA7C52E-7C6B-462E-AEBB-1AAD28F4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76DD5D-D422-4830-80EF-635AF2DF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51807"/>
              </p:ext>
            </p:extLst>
          </p:nvPr>
        </p:nvGraphicFramePr>
        <p:xfrm>
          <a:off x="2021305" y="1872891"/>
          <a:ext cx="1161736" cy="4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431425" imgH="177646" progId="Equation.DSMT4">
                  <p:embed/>
                </p:oleObj>
              </mc:Choice>
              <mc:Fallback>
                <p:oleObj r:id="rId4" imgW="431425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305" y="1872891"/>
                        <a:ext cx="1161736" cy="479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89A019F2-0F41-4E5B-83F9-AE19A8D8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7FD4275-53CE-40A5-AE1D-96771D2BC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12845"/>
              </p:ext>
            </p:extLst>
          </p:nvPr>
        </p:nvGraphicFramePr>
        <p:xfrm>
          <a:off x="2037347" y="2713685"/>
          <a:ext cx="2836897" cy="116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964781" imgH="406224" progId="Equation.DSMT4">
                  <p:embed/>
                </p:oleObj>
              </mc:Choice>
              <mc:Fallback>
                <p:oleObj r:id="rId6" imgW="964781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347" y="2713685"/>
                        <a:ext cx="2836897" cy="1168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5583F-2A8B-423B-B975-36A01069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B1B64E2F-2E22-4FE0-91A3-60F8E4A00CB7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回顧先備知識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2097503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(b)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對於二元一次方程，我們可以繪畫其圖像。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考慮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中的方程，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完成下表並繪畫其圖像。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24265"/>
              </p:ext>
            </p:extLst>
          </p:nvPr>
        </p:nvGraphicFramePr>
        <p:xfrm>
          <a:off x="4858335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87058" imgH="203112" progId="Equation.DSMT4">
                  <p:embed/>
                </p:oleObj>
              </mc:Choice>
              <mc:Fallback>
                <p:oleObj r:id="rId4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335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1193"/>
              </p:ext>
            </p:extLst>
          </p:nvPr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grpSp>
        <p:nvGrpSpPr>
          <p:cNvPr id="79" name="Google Shape;1015;p52">
            <a:extLst>
              <a:ext uri="{FF2B5EF4-FFF2-40B4-BE49-F238E27FC236}">
                <a16:creationId xmlns:a16="http://schemas.microsoft.com/office/drawing/2014/main" id="{8E51A3CE-CDC1-496C-8C50-557D3DDED52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80" name="Google Shape;1016;p52">
              <a:extLst>
                <a:ext uri="{FF2B5EF4-FFF2-40B4-BE49-F238E27FC236}">
                  <a16:creationId xmlns:a16="http://schemas.microsoft.com/office/drawing/2014/main" id="{BF8645D0-FA69-4BFE-9949-E5BC34B7C5D5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7;p52">
              <a:extLst>
                <a:ext uri="{FF2B5EF4-FFF2-40B4-BE49-F238E27FC236}">
                  <a16:creationId xmlns:a16="http://schemas.microsoft.com/office/drawing/2014/main" id="{627397C8-7D25-4D4D-B302-8D159E2D826B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8;p52">
              <a:extLst>
                <a:ext uri="{FF2B5EF4-FFF2-40B4-BE49-F238E27FC236}">
                  <a16:creationId xmlns:a16="http://schemas.microsoft.com/office/drawing/2014/main" id="{E574FA1A-5BEE-4845-B6BC-9A4FDCF1BAAA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9;p52">
              <a:extLst>
                <a:ext uri="{FF2B5EF4-FFF2-40B4-BE49-F238E27FC236}">
                  <a16:creationId xmlns:a16="http://schemas.microsoft.com/office/drawing/2014/main" id="{783611E7-47F5-495B-AAA4-F1B81CDBAA00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20;p52">
              <a:extLst>
                <a:ext uri="{FF2B5EF4-FFF2-40B4-BE49-F238E27FC236}">
                  <a16:creationId xmlns:a16="http://schemas.microsoft.com/office/drawing/2014/main" id="{57591C89-F6AC-4526-BF97-DD7E8A2B83C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21;p52">
              <a:extLst>
                <a:ext uri="{FF2B5EF4-FFF2-40B4-BE49-F238E27FC236}">
                  <a16:creationId xmlns:a16="http://schemas.microsoft.com/office/drawing/2014/main" id="{6FD15721-3A7A-4921-90DC-8219CB25F033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018;p52">
            <a:extLst>
              <a:ext uri="{FF2B5EF4-FFF2-40B4-BE49-F238E27FC236}">
                <a16:creationId xmlns:a16="http://schemas.microsoft.com/office/drawing/2014/main" id="{057C0048-E913-4C2B-AA9E-80C59BB06653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5295;p107">
            <a:extLst>
              <a:ext uri="{FF2B5EF4-FFF2-40B4-BE49-F238E27FC236}">
                <a16:creationId xmlns:a16="http://schemas.microsoft.com/office/drawing/2014/main" id="{C6B806E6-E28B-4206-8683-6D098903EB3E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88" name="Google Shape;5296;p107">
              <a:extLst>
                <a:ext uri="{FF2B5EF4-FFF2-40B4-BE49-F238E27FC236}">
                  <a16:creationId xmlns:a16="http://schemas.microsoft.com/office/drawing/2014/main" id="{B8F87DC8-6C55-4A80-BE7F-F9915E7D3624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97;p107">
              <a:extLst>
                <a:ext uri="{FF2B5EF4-FFF2-40B4-BE49-F238E27FC236}">
                  <a16:creationId xmlns:a16="http://schemas.microsoft.com/office/drawing/2014/main" id="{053BC4E5-A382-4342-B0EB-1530F5CC5497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98;p107">
              <a:extLst>
                <a:ext uri="{FF2B5EF4-FFF2-40B4-BE49-F238E27FC236}">
                  <a16:creationId xmlns:a16="http://schemas.microsoft.com/office/drawing/2014/main" id="{51D29159-DBE6-49AA-9DD4-BBFF205402DF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299;p107">
              <a:extLst>
                <a:ext uri="{FF2B5EF4-FFF2-40B4-BE49-F238E27FC236}">
                  <a16:creationId xmlns:a16="http://schemas.microsoft.com/office/drawing/2014/main" id="{A2982A75-8149-4525-A1BB-73128EE85ABA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0;p107">
              <a:extLst>
                <a:ext uri="{FF2B5EF4-FFF2-40B4-BE49-F238E27FC236}">
                  <a16:creationId xmlns:a16="http://schemas.microsoft.com/office/drawing/2014/main" id="{44F52594-3738-4B82-95C5-35BB772A42D6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1;p107">
              <a:extLst>
                <a:ext uri="{FF2B5EF4-FFF2-40B4-BE49-F238E27FC236}">
                  <a16:creationId xmlns:a16="http://schemas.microsoft.com/office/drawing/2014/main" id="{1C7A8E83-29CE-4C4A-8C69-BF4D3B6B2722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2;p107">
              <a:extLst>
                <a:ext uri="{FF2B5EF4-FFF2-40B4-BE49-F238E27FC236}">
                  <a16:creationId xmlns:a16="http://schemas.microsoft.com/office/drawing/2014/main" id="{4082EB46-3892-4139-80E7-9564698A7F58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3;p107">
              <a:extLst>
                <a:ext uri="{FF2B5EF4-FFF2-40B4-BE49-F238E27FC236}">
                  <a16:creationId xmlns:a16="http://schemas.microsoft.com/office/drawing/2014/main" id="{2602A404-5A6F-41B6-B7D0-C04A47EC081B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4;p107">
              <a:extLst>
                <a:ext uri="{FF2B5EF4-FFF2-40B4-BE49-F238E27FC236}">
                  <a16:creationId xmlns:a16="http://schemas.microsoft.com/office/drawing/2014/main" id="{2DAE307D-2620-47A5-8D20-DFE0DCCA3429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05;p107">
              <a:extLst>
                <a:ext uri="{FF2B5EF4-FFF2-40B4-BE49-F238E27FC236}">
                  <a16:creationId xmlns:a16="http://schemas.microsoft.com/office/drawing/2014/main" id="{65453593-9AE4-4ECA-8E63-70EDF9078B1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06;p107">
              <a:extLst>
                <a:ext uri="{FF2B5EF4-FFF2-40B4-BE49-F238E27FC236}">
                  <a16:creationId xmlns:a16="http://schemas.microsoft.com/office/drawing/2014/main" id="{F6764A9A-7EB2-42E4-8B41-4E60EF541944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07;p107">
              <a:extLst>
                <a:ext uri="{FF2B5EF4-FFF2-40B4-BE49-F238E27FC236}">
                  <a16:creationId xmlns:a16="http://schemas.microsoft.com/office/drawing/2014/main" id="{4CD0DDA0-1E1E-47D1-83B8-B630F773A996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92D2-3A01-471C-A91E-FC54D01A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412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1358</TotalTime>
  <Words>2389</Words>
  <Application>Microsoft Office PowerPoint</Application>
  <PresentationFormat>寬螢幕</PresentationFormat>
  <Paragraphs>431</Paragraphs>
  <Slides>58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8" baseType="lpstr">
      <vt:lpstr>BIZ UDPGothic</vt:lpstr>
      <vt:lpstr>宋体</vt:lpstr>
      <vt:lpstr>新細明體</vt:lpstr>
      <vt:lpstr>Arial</vt:lpstr>
      <vt:lpstr>Calibri</vt:lpstr>
      <vt:lpstr>Calibri Light</vt:lpstr>
      <vt:lpstr>French Script MT</vt:lpstr>
      <vt:lpstr>Times New Roman</vt:lpstr>
      <vt:lpstr>Metropolitan</vt:lpstr>
      <vt:lpstr>MathType 6.0 Equation</vt:lpstr>
      <vt:lpstr>設定物業的標價</vt:lpstr>
      <vt:lpstr>背景資料</vt:lpstr>
      <vt:lpstr>背景資料</vt:lpstr>
      <vt:lpstr>背景資料</vt:lpstr>
      <vt:lpstr>設定物業的標價</vt:lpstr>
      <vt:lpstr>活動1A</vt:lpstr>
      <vt:lpstr>回顧先備知識</vt:lpstr>
      <vt:lpstr>回顧先備知識</vt:lpstr>
      <vt:lpstr>回顧先備知識</vt:lpstr>
      <vt:lpstr>回顧先備知識</vt:lpstr>
      <vt:lpstr>活動1B</vt:lpstr>
      <vt:lpstr>運用MS Excel繪製圖像和制定模型</vt:lpstr>
      <vt:lpstr>運用MS Excel繪製圖像和制定模型</vt:lpstr>
      <vt:lpstr>步驟</vt:lpstr>
      <vt:lpstr>步驟</vt:lpstr>
      <vt:lpstr>步驟</vt:lpstr>
      <vt:lpstr>步驟</vt:lpstr>
      <vt:lpstr>步驟</vt:lpstr>
      <vt:lpstr>運用MS Excel繪製圖像和制定模型</vt:lpstr>
      <vt:lpstr>運用MS Excel繪製圖像和制定模型</vt:lpstr>
      <vt:lpstr>運用MS Excel繪製圖像和制定模型</vt:lpstr>
      <vt:lpstr>運用MS Excel繪製圖像和制定模型</vt:lpstr>
      <vt:lpstr>運用MS Excel繪製圖像和制定模型</vt:lpstr>
      <vt:lpstr>運用MS Excel繪製圖像和制定模型</vt:lpstr>
      <vt:lpstr>假設和局限性</vt:lpstr>
      <vt:lpstr>假設和局限性</vt:lpstr>
      <vt:lpstr>設定物業的標價</vt:lpstr>
      <vt:lpstr>PowerPoint 簡報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運用物業標價的數據和相應的樓面面積來制定模型</vt:lpstr>
      <vt:lpstr>假設和局限性</vt:lpstr>
      <vt:lpstr>假設和局限性</vt:lpstr>
      <vt:lpstr>設定物業的標價</vt:lpstr>
      <vt:lpstr>PowerPoint 簡報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運用物業標價的數據和相應的樓齡來制定模型</vt:lpstr>
      <vt:lpstr>假設和局限性</vt:lpstr>
      <vt:lpstr>假設和局限性</vt:lpstr>
      <vt:lpstr>總結</vt:lpstr>
      <vt:lpstr>總結</vt:lpstr>
      <vt:lpstr>總結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设定物业的标价</dc:title>
  <dc:creator>HUANG, Xiaowei [MIT]</dc:creator>
  <cp:lastModifiedBy>LAM, Ho-yeung</cp:lastModifiedBy>
  <cp:revision>75</cp:revision>
  <dcterms:created xsi:type="dcterms:W3CDTF">2023-10-16T04:07:23Z</dcterms:created>
  <dcterms:modified xsi:type="dcterms:W3CDTF">2024-09-13T08:05:28Z</dcterms:modified>
</cp:coreProperties>
</file>